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2" r:id="rId3"/>
    <p:sldId id="262" r:id="rId4"/>
    <p:sldId id="259" r:id="rId5"/>
    <p:sldId id="260" r:id="rId6"/>
    <p:sldId id="286" r:id="rId7"/>
    <p:sldId id="287" r:id="rId8"/>
    <p:sldId id="272" r:id="rId9"/>
    <p:sldId id="285" r:id="rId10"/>
    <p:sldId id="288" r:id="rId11"/>
    <p:sldId id="273" r:id="rId12"/>
    <p:sldId id="289" r:id="rId13"/>
    <p:sldId id="290" r:id="rId14"/>
    <p:sldId id="292" r:id="rId15"/>
    <p:sldId id="291" r:id="rId16"/>
    <p:sldId id="293" r:id="rId17"/>
    <p:sldId id="274" r:id="rId18"/>
    <p:sldId id="276" r:id="rId19"/>
    <p:sldId id="271" r:id="rId20"/>
  </p:sldIdLst>
  <p:sldSz cx="9144000" cy="6858000" type="screen4x3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3E5BD-8371-43F7-953B-C826B7CAFD70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E8F8B03E-4F5B-415D-B4C0-0A9C49668D96}">
      <dgm:prSet phldrT="[Texto]"/>
      <dgm:spPr/>
      <dgm:t>
        <a:bodyPr/>
        <a:lstStyle/>
        <a:p>
          <a:r>
            <a:rPr lang="es-SV" dirty="0"/>
            <a:t>Ahora</a:t>
          </a:r>
        </a:p>
      </dgm:t>
    </dgm:pt>
    <dgm:pt modelId="{72FCA15D-3338-41E6-916D-BA5E482F8691}" type="parTrans" cxnId="{6A86E6B5-4582-4B2D-AECD-CC6B86E262EE}">
      <dgm:prSet/>
      <dgm:spPr/>
      <dgm:t>
        <a:bodyPr/>
        <a:lstStyle/>
        <a:p>
          <a:endParaRPr lang="es-SV"/>
        </a:p>
      </dgm:t>
    </dgm:pt>
    <dgm:pt modelId="{8DAA20F3-2FD3-41CE-9456-C6B99D36E7EF}" type="sibTrans" cxnId="{6A86E6B5-4582-4B2D-AECD-CC6B86E262EE}">
      <dgm:prSet/>
      <dgm:spPr/>
      <dgm:t>
        <a:bodyPr/>
        <a:lstStyle/>
        <a:p>
          <a:endParaRPr lang="es-SV"/>
        </a:p>
      </dgm:t>
    </dgm:pt>
    <dgm:pt modelId="{F0CA2602-3556-4E56-AB23-AD5E319AC8E5}">
      <dgm:prSet phldrT="[Texto]"/>
      <dgm:spPr/>
      <dgm:t>
        <a:bodyPr/>
        <a:lstStyle/>
        <a:p>
          <a:r>
            <a:rPr lang="es-SV" dirty="0"/>
            <a:t>Se generan condiciones para inversionistas</a:t>
          </a:r>
        </a:p>
        <a:p>
          <a:br>
            <a:rPr lang="es-SV" dirty="0"/>
          </a:br>
          <a:r>
            <a:rPr lang="es-SV" dirty="0"/>
            <a:t>Se Invierte en Educación</a:t>
          </a:r>
        </a:p>
        <a:p>
          <a:endParaRPr lang="es-SV" dirty="0"/>
        </a:p>
        <a:p>
          <a:r>
            <a:rPr lang="es-SV" dirty="0"/>
            <a:t>Se genera Infraestructura</a:t>
          </a:r>
        </a:p>
        <a:p>
          <a:endParaRPr lang="es-SV" dirty="0"/>
        </a:p>
        <a:p>
          <a:r>
            <a:rPr lang="es-SV" dirty="0"/>
            <a:t>Se fomenta la paz y justicia social</a:t>
          </a:r>
        </a:p>
      </dgm:t>
    </dgm:pt>
    <dgm:pt modelId="{5E843123-2902-4BBE-BC5D-3D00BBA9E54C}" type="parTrans" cxnId="{3E9A3045-421C-4170-8C04-33667B0A52CA}">
      <dgm:prSet/>
      <dgm:spPr/>
      <dgm:t>
        <a:bodyPr/>
        <a:lstStyle/>
        <a:p>
          <a:endParaRPr lang="es-SV"/>
        </a:p>
      </dgm:t>
    </dgm:pt>
    <dgm:pt modelId="{20DD4150-61E8-4FAC-A3DE-F54AE17B0838}" type="sibTrans" cxnId="{3E9A3045-421C-4170-8C04-33667B0A52CA}">
      <dgm:prSet/>
      <dgm:spPr/>
      <dgm:t>
        <a:bodyPr/>
        <a:lstStyle/>
        <a:p>
          <a:endParaRPr lang="es-SV"/>
        </a:p>
      </dgm:t>
    </dgm:pt>
    <dgm:pt modelId="{77D2401A-1CAE-4F2B-A2A1-F7DAD7C24D9B}">
      <dgm:prSet phldrT="[Texto]"/>
      <dgm:spPr/>
      <dgm:t>
        <a:bodyPr/>
        <a:lstStyle/>
        <a:p>
          <a:r>
            <a:rPr lang="es-SV" dirty="0"/>
            <a:t>Mediano Plazo</a:t>
          </a:r>
        </a:p>
      </dgm:t>
    </dgm:pt>
    <dgm:pt modelId="{9EC77A13-66E3-4BE4-8C06-B14956E3074D}" type="parTrans" cxnId="{552B4BEE-D942-46F8-9C02-F7495496C891}">
      <dgm:prSet/>
      <dgm:spPr/>
      <dgm:t>
        <a:bodyPr/>
        <a:lstStyle/>
        <a:p>
          <a:endParaRPr lang="es-SV"/>
        </a:p>
      </dgm:t>
    </dgm:pt>
    <dgm:pt modelId="{D0451131-023C-4E7B-806B-2A5B8AF9DE87}" type="sibTrans" cxnId="{552B4BEE-D942-46F8-9C02-F7495496C891}">
      <dgm:prSet/>
      <dgm:spPr/>
      <dgm:t>
        <a:bodyPr/>
        <a:lstStyle/>
        <a:p>
          <a:endParaRPr lang="es-SV"/>
        </a:p>
      </dgm:t>
    </dgm:pt>
    <dgm:pt modelId="{B37FBF8D-95B0-406C-8C48-3239A05E9F7D}">
      <dgm:prSet phldrT="[Texto]"/>
      <dgm:spPr/>
      <dgm:t>
        <a:bodyPr/>
        <a:lstStyle/>
        <a:p>
          <a:r>
            <a:rPr lang="es-SV" dirty="0"/>
            <a:t>Se invierte y se desarrollan proyectos</a:t>
          </a:r>
        </a:p>
        <a:p>
          <a:r>
            <a:rPr lang="es-SV" dirty="0"/>
            <a:t>Expectativas de la gente es cubierta (se estudia para lograr empleo o autoempleo)</a:t>
          </a:r>
        </a:p>
        <a:p>
          <a:r>
            <a:rPr lang="es-SV" dirty="0"/>
            <a:t>Existen condiciones e infraestructura que favorecen el acceso a educación, salud, electricidad, agua y saneamiento</a:t>
          </a:r>
        </a:p>
        <a:p>
          <a:r>
            <a:rPr lang="es-SV" dirty="0"/>
            <a:t>Existen mejores condiciones sociales, ambientales  y económicas</a:t>
          </a:r>
        </a:p>
      </dgm:t>
    </dgm:pt>
    <dgm:pt modelId="{36DD4457-7A2D-46D1-A67D-1A202A396981}" type="parTrans" cxnId="{5FB04C61-E3C5-4815-9772-FD2A90F4321C}">
      <dgm:prSet/>
      <dgm:spPr/>
      <dgm:t>
        <a:bodyPr/>
        <a:lstStyle/>
        <a:p>
          <a:endParaRPr lang="es-SV"/>
        </a:p>
      </dgm:t>
    </dgm:pt>
    <dgm:pt modelId="{B96DC65D-8573-4B1C-BCEA-7055E7A14675}" type="sibTrans" cxnId="{5FB04C61-E3C5-4815-9772-FD2A90F4321C}">
      <dgm:prSet/>
      <dgm:spPr/>
      <dgm:t>
        <a:bodyPr/>
        <a:lstStyle/>
        <a:p>
          <a:endParaRPr lang="es-SV"/>
        </a:p>
      </dgm:t>
    </dgm:pt>
    <dgm:pt modelId="{E6FFAB5C-B14B-4862-A477-689646C328B8}">
      <dgm:prSet phldrT="[Texto]"/>
      <dgm:spPr/>
      <dgm:t>
        <a:bodyPr/>
        <a:lstStyle/>
        <a:p>
          <a:r>
            <a:rPr lang="es-SV" dirty="0"/>
            <a:t>Largo Plazo</a:t>
          </a:r>
        </a:p>
      </dgm:t>
    </dgm:pt>
    <dgm:pt modelId="{85B74DBB-9B0E-4310-9722-12A61C0388C5}" type="parTrans" cxnId="{86A27042-D8D3-4BB0-86BE-09360C552605}">
      <dgm:prSet/>
      <dgm:spPr/>
      <dgm:t>
        <a:bodyPr/>
        <a:lstStyle/>
        <a:p>
          <a:endParaRPr lang="es-SV"/>
        </a:p>
      </dgm:t>
    </dgm:pt>
    <dgm:pt modelId="{8F0D52C9-11F3-4F3D-AF50-1C13AB49CCC3}" type="sibTrans" cxnId="{86A27042-D8D3-4BB0-86BE-09360C552605}">
      <dgm:prSet/>
      <dgm:spPr/>
      <dgm:t>
        <a:bodyPr/>
        <a:lstStyle/>
        <a:p>
          <a:endParaRPr lang="es-SV"/>
        </a:p>
      </dgm:t>
    </dgm:pt>
    <dgm:pt modelId="{387AB50A-4604-4A82-B6CE-DB05EAE6B748}">
      <dgm:prSet phldrT="[Texto]"/>
      <dgm:spPr/>
      <dgm:t>
        <a:bodyPr/>
        <a:lstStyle/>
        <a:p>
          <a:r>
            <a:rPr lang="es-SV" dirty="0"/>
            <a:t>Inversiones en funcionamiento mas rentable, y se generan condiciones favorables para el  crecimiento del país: mayor productividad, mas empleos,  crecen mas industrias, y se demandan y ofrecen más productos y </a:t>
          </a:r>
          <a:r>
            <a:rPr lang="es-SV" dirty="0">
              <a:solidFill>
                <a:schemeClr val="tx1"/>
              </a:solidFill>
            </a:rPr>
            <a:t>servicios</a:t>
          </a:r>
        </a:p>
        <a:p>
          <a:r>
            <a:rPr lang="es-SV" dirty="0">
              <a:solidFill>
                <a:schemeClr val="tx1"/>
              </a:solidFill>
            </a:rPr>
            <a:t>Se recuperan ecosistemas clave, se incrementa la productividad y se dinamizan las economías locales en torno a los desarrollos turísticos  </a:t>
          </a:r>
        </a:p>
      </dgm:t>
    </dgm:pt>
    <dgm:pt modelId="{DC02D931-CF0B-473B-AE6D-5903648B3890}" type="parTrans" cxnId="{553D3D59-7232-4EFE-985A-7E1EC72252AB}">
      <dgm:prSet/>
      <dgm:spPr/>
      <dgm:t>
        <a:bodyPr/>
        <a:lstStyle/>
        <a:p>
          <a:endParaRPr lang="es-SV"/>
        </a:p>
      </dgm:t>
    </dgm:pt>
    <dgm:pt modelId="{CAA6D1C3-7890-4162-B069-B15B52C3909F}" type="sibTrans" cxnId="{553D3D59-7232-4EFE-985A-7E1EC72252AB}">
      <dgm:prSet/>
      <dgm:spPr/>
      <dgm:t>
        <a:bodyPr/>
        <a:lstStyle/>
        <a:p>
          <a:endParaRPr lang="es-SV"/>
        </a:p>
      </dgm:t>
    </dgm:pt>
    <dgm:pt modelId="{EB30C1DB-E5C5-4024-8B08-C496AC88F1FD}" type="pres">
      <dgm:prSet presAssocID="{53D3E5BD-8371-43F7-953B-C826B7CAFD70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FF679E92-FE75-4553-BA44-D02AC0468060}" type="pres">
      <dgm:prSet presAssocID="{E6FFAB5C-B14B-4862-A477-689646C328B8}" presName="ChildAccent3" presStyleCnt="0"/>
      <dgm:spPr/>
    </dgm:pt>
    <dgm:pt modelId="{3BE3FBA2-4514-4AA2-B74D-CD1838EEF57A}" type="pres">
      <dgm:prSet presAssocID="{E6FFAB5C-B14B-4862-A477-689646C328B8}" presName="ChildAccent" presStyleLbl="alignImgPlace1" presStyleIdx="0" presStyleCnt="3"/>
      <dgm:spPr/>
    </dgm:pt>
    <dgm:pt modelId="{D2A6A954-2ABE-4695-83E8-EF965808103F}" type="pres">
      <dgm:prSet presAssocID="{E6FFAB5C-B14B-4862-A477-689646C328B8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75C5E66-3B8A-4E22-A9D2-588822914A10}" type="pres">
      <dgm:prSet presAssocID="{E6FFAB5C-B14B-4862-A477-689646C328B8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2F3B0CAA-9BC7-4D60-AFB1-6E9508C6CFE1}" type="pres">
      <dgm:prSet presAssocID="{77D2401A-1CAE-4F2B-A2A1-F7DAD7C24D9B}" presName="ChildAccent2" presStyleCnt="0"/>
      <dgm:spPr/>
    </dgm:pt>
    <dgm:pt modelId="{5F5441FA-422D-43BC-B5B3-D3159CD024E1}" type="pres">
      <dgm:prSet presAssocID="{77D2401A-1CAE-4F2B-A2A1-F7DAD7C24D9B}" presName="ChildAccent" presStyleLbl="alignImgPlace1" presStyleIdx="1" presStyleCnt="3"/>
      <dgm:spPr/>
    </dgm:pt>
    <dgm:pt modelId="{280BD8BE-3743-4B2A-B4AD-B1241584B50A}" type="pres">
      <dgm:prSet presAssocID="{77D2401A-1CAE-4F2B-A2A1-F7DAD7C24D9B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57C3607-B1A9-4158-8EFD-65E086934289}" type="pres">
      <dgm:prSet presAssocID="{77D2401A-1CAE-4F2B-A2A1-F7DAD7C24D9B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</dgm:pt>
    <dgm:pt modelId="{0DE937AB-336C-4349-ABF4-A46DB7E975CB}" type="pres">
      <dgm:prSet presAssocID="{E8F8B03E-4F5B-415D-B4C0-0A9C49668D96}" presName="ChildAccent1" presStyleCnt="0"/>
      <dgm:spPr/>
    </dgm:pt>
    <dgm:pt modelId="{A6273513-4C78-4E74-98AB-544973D9A009}" type="pres">
      <dgm:prSet presAssocID="{E8F8B03E-4F5B-415D-B4C0-0A9C49668D96}" presName="ChildAccent" presStyleLbl="alignImgPlace1" presStyleIdx="2" presStyleCnt="3"/>
      <dgm:spPr/>
    </dgm:pt>
    <dgm:pt modelId="{AB21E53F-C809-4DDC-B148-27BEAF321EA9}" type="pres">
      <dgm:prSet presAssocID="{E8F8B03E-4F5B-415D-B4C0-0A9C49668D96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F616E1B-F143-4DDF-ADC5-8472C30C8F6A}" type="pres">
      <dgm:prSet presAssocID="{E8F8B03E-4F5B-415D-B4C0-0A9C49668D96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74C1D61E-884A-4704-90D1-63536E10F690}" type="presOf" srcId="{53D3E5BD-8371-43F7-953B-C826B7CAFD70}" destId="{EB30C1DB-E5C5-4024-8B08-C496AC88F1FD}" srcOrd="0" destOrd="0" presId="urn:microsoft.com/office/officeart/2011/layout/InterconnectedBlockProcess"/>
    <dgm:cxn modelId="{99232960-FF1C-4568-83CC-3544CC9EFD12}" type="presOf" srcId="{E8F8B03E-4F5B-415D-B4C0-0A9C49668D96}" destId="{0F616E1B-F143-4DDF-ADC5-8472C30C8F6A}" srcOrd="0" destOrd="0" presId="urn:microsoft.com/office/officeart/2011/layout/InterconnectedBlockProcess"/>
    <dgm:cxn modelId="{5FB04C61-E3C5-4815-9772-FD2A90F4321C}" srcId="{77D2401A-1CAE-4F2B-A2A1-F7DAD7C24D9B}" destId="{B37FBF8D-95B0-406C-8C48-3239A05E9F7D}" srcOrd="0" destOrd="0" parTransId="{36DD4457-7A2D-46D1-A67D-1A202A396981}" sibTransId="{B96DC65D-8573-4B1C-BCEA-7055E7A14675}"/>
    <dgm:cxn modelId="{86A27042-D8D3-4BB0-86BE-09360C552605}" srcId="{53D3E5BD-8371-43F7-953B-C826B7CAFD70}" destId="{E6FFAB5C-B14B-4862-A477-689646C328B8}" srcOrd="2" destOrd="0" parTransId="{85B74DBB-9B0E-4310-9722-12A61C0388C5}" sibTransId="{8F0D52C9-11F3-4F3D-AF50-1C13AB49CCC3}"/>
    <dgm:cxn modelId="{3E9A3045-421C-4170-8C04-33667B0A52CA}" srcId="{E8F8B03E-4F5B-415D-B4C0-0A9C49668D96}" destId="{F0CA2602-3556-4E56-AB23-AD5E319AC8E5}" srcOrd="0" destOrd="0" parTransId="{5E843123-2902-4BBE-BC5D-3D00BBA9E54C}" sibTransId="{20DD4150-61E8-4FAC-A3DE-F54AE17B0838}"/>
    <dgm:cxn modelId="{13B08576-0B3C-48D9-B8B0-E06C15B7B92A}" type="presOf" srcId="{B37FBF8D-95B0-406C-8C48-3239A05E9F7D}" destId="{5F5441FA-422D-43BC-B5B3-D3159CD024E1}" srcOrd="0" destOrd="0" presId="urn:microsoft.com/office/officeart/2011/layout/InterconnectedBlockProcess"/>
    <dgm:cxn modelId="{9D9F0179-CE26-45E5-8E05-708418B5B8A0}" type="presOf" srcId="{E6FFAB5C-B14B-4862-A477-689646C328B8}" destId="{375C5E66-3B8A-4E22-A9D2-588822914A10}" srcOrd="0" destOrd="0" presId="urn:microsoft.com/office/officeart/2011/layout/InterconnectedBlockProcess"/>
    <dgm:cxn modelId="{553D3D59-7232-4EFE-985A-7E1EC72252AB}" srcId="{E6FFAB5C-B14B-4862-A477-689646C328B8}" destId="{387AB50A-4604-4A82-B6CE-DB05EAE6B748}" srcOrd="0" destOrd="0" parTransId="{DC02D931-CF0B-473B-AE6D-5903648B3890}" sibTransId="{CAA6D1C3-7890-4162-B069-B15B52C3909F}"/>
    <dgm:cxn modelId="{1DE88D9F-99A4-4B71-9EFD-03186A6F3480}" type="presOf" srcId="{B37FBF8D-95B0-406C-8C48-3239A05E9F7D}" destId="{280BD8BE-3743-4B2A-B4AD-B1241584B50A}" srcOrd="1" destOrd="0" presId="urn:microsoft.com/office/officeart/2011/layout/InterconnectedBlockProcess"/>
    <dgm:cxn modelId="{BF29EDB2-D914-4D8D-ADA5-A7969C219EF8}" type="presOf" srcId="{387AB50A-4604-4A82-B6CE-DB05EAE6B748}" destId="{D2A6A954-2ABE-4695-83E8-EF965808103F}" srcOrd="1" destOrd="0" presId="urn:microsoft.com/office/officeart/2011/layout/InterconnectedBlockProcess"/>
    <dgm:cxn modelId="{6A86E6B5-4582-4B2D-AECD-CC6B86E262EE}" srcId="{53D3E5BD-8371-43F7-953B-C826B7CAFD70}" destId="{E8F8B03E-4F5B-415D-B4C0-0A9C49668D96}" srcOrd="0" destOrd="0" parTransId="{72FCA15D-3338-41E6-916D-BA5E482F8691}" sibTransId="{8DAA20F3-2FD3-41CE-9456-C6B99D36E7EF}"/>
    <dgm:cxn modelId="{9FDECDB9-A70B-4D3B-8731-E19309A6F030}" type="presOf" srcId="{F0CA2602-3556-4E56-AB23-AD5E319AC8E5}" destId="{AB21E53F-C809-4DDC-B148-27BEAF321EA9}" srcOrd="1" destOrd="0" presId="urn:microsoft.com/office/officeart/2011/layout/InterconnectedBlockProcess"/>
    <dgm:cxn modelId="{0C8472D6-FEEC-4446-B160-5261A726C8A0}" type="presOf" srcId="{F0CA2602-3556-4E56-AB23-AD5E319AC8E5}" destId="{A6273513-4C78-4E74-98AB-544973D9A009}" srcOrd="0" destOrd="0" presId="urn:microsoft.com/office/officeart/2011/layout/InterconnectedBlockProcess"/>
    <dgm:cxn modelId="{BC67F3E4-CD95-4B10-8C58-8BC7DB37F6A8}" type="presOf" srcId="{387AB50A-4604-4A82-B6CE-DB05EAE6B748}" destId="{3BE3FBA2-4514-4AA2-B74D-CD1838EEF57A}" srcOrd="0" destOrd="0" presId="urn:microsoft.com/office/officeart/2011/layout/InterconnectedBlockProcess"/>
    <dgm:cxn modelId="{552B4BEE-D942-46F8-9C02-F7495496C891}" srcId="{53D3E5BD-8371-43F7-953B-C826B7CAFD70}" destId="{77D2401A-1CAE-4F2B-A2A1-F7DAD7C24D9B}" srcOrd="1" destOrd="0" parTransId="{9EC77A13-66E3-4BE4-8C06-B14956E3074D}" sibTransId="{D0451131-023C-4E7B-806B-2A5B8AF9DE87}"/>
    <dgm:cxn modelId="{33DEC8FC-5365-4FB3-B83E-1DA4C8DAA915}" type="presOf" srcId="{77D2401A-1CAE-4F2B-A2A1-F7DAD7C24D9B}" destId="{957C3607-B1A9-4158-8EFD-65E086934289}" srcOrd="0" destOrd="0" presId="urn:microsoft.com/office/officeart/2011/layout/InterconnectedBlockProcess"/>
    <dgm:cxn modelId="{03AA2449-01E2-487B-B568-288EB84B9894}" type="presParOf" srcId="{EB30C1DB-E5C5-4024-8B08-C496AC88F1FD}" destId="{FF679E92-FE75-4553-BA44-D02AC0468060}" srcOrd="0" destOrd="0" presId="urn:microsoft.com/office/officeart/2011/layout/InterconnectedBlockProcess"/>
    <dgm:cxn modelId="{CD7E6A49-8F92-44B1-9E8C-3CCE1A74222D}" type="presParOf" srcId="{FF679E92-FE75-4553-BA44-D02AC0468060}" destId="{3BE3FBA2-4514-4AA2-B74D-CD1838EEF57A}" srcOrd="0" destOrd="0" presId="urn:microsoft.com/office/officeart/2011/layout/InterconnectedBlockProcess"/>
    <dgm:cxn modelId="{724C519C-2F68-48FE-8526-1D2EC3636E0B}" type="presParOf" srcId="{EB30C1DB-E5C5-4024-8B08-C496AC88F1FD}" destId="{D2A6A954-2ABE-4695-83E8-EF965808103F}" srcOrd="1" destOrd="0" presId="urn:microsoft.com/office/officeart/2011/layout/InterconnectedBlockProcess"/>
    <dgm:cxn modelId="{E8F4F3CB-88A3-49E4-ADD4-14E20F76EFA0}" type="presParOf" srcId="{EB30C1DB-E5C5-4024-8B08-C496AC88F1FD}" destId="{375C5E66-3B8A-4E22-A9D2-588822914A10}" srcOrd="2" destOrd="0" presId="urn:microsoft.com/office/officeart/2011/layout/InterconnectedBlockProcess"/>
    <dgm:cxn modelId="{46E33406-1024-43E3-85DE-DB7F6722805D}" type="presParOf" srcId="{EB30C1DB-E5C5-4024-8B08-C496AC88F1FD}" destId="{2F3B0CAA-9BC7-4D60-AFB1-6E9508C6CFE1}" srcOrd="3" destOrd="0" presId="urn:microsoft.com/office/officeart/2011/layout/InterconnectedBlockProcess"/>
    <dgm:cxn modelId="{29BB24BA-CAF5-4321-BA80-46B20D236F6A}" type="presParOf" srcId="{2F3B0CAA-9BC7-4D60-AFB1-6E9508C6CFE1}" destId="{5F5441FA-422D-43BC-B5B3-D3159CD024E1}" srcOrd="0" destOrd="0" presId="urn:microsoft.com/office/officeart/2011/layout/InterconnectedBlockProcess"/>
    <dgm:cxn modelId="{3CDFBF0A-6A6D-4F59-BA65-1C41CFC0E27C}" type="presParOf" srcId="{EB30C1DB-E5C5-4024-8B08-C496AC88F1FD}" destId="{280BD8BE-3743-4B2A-B4AD-B1241584B50A}" srcOrd="4" destOrd="0" presId="urn:microsoft.com/office/officeart/2011/layout/InterconnectedBlockProcess"/>
    <dgm:cxn modelId="{2DE48AAB-0031-4024-A17C-E0A2332D909D}" type="presParOf" srcId="{EB30C1DB-E5C5-4024-8B08-C496AC88F1FD}" destId="{957C3607-B1A9-4158-8EFD-65E086934289}" srcOrd="5" destOrd="0" presId="urn:microsoft.com/office/officeart/2011/layout/InterconnectedBlockProcess"/>
    <dgm:cxn modelId="{5191BE5B-757A-428D-90DB-80A3D63E5970}" type="presParOf" srcId="{EB30C1DB-E5C5-4024-8B08-C496AC88F1FD}" destId="{0DE937AB-336C-4349-ABF4-A46DB7E975CB}" srcOrd="6" destOrd="0" presId="urn:microsoft.com/office/officeart/2011/layout/InterconnectedBlockProcess"/>
    <dgm:cxn modelId="{8D720FD8-577A-4B8C-B759-A39392C3F2A9}" type="presParOf" srcId="{0DE937AB-336C-4349-ABF4-A46DB7E975CB}" destId="{A6273513-4C78-4E74-98AB-544973D9A009}" srcOrd="0" destOrd="0" presId="urn:microsoft.com/office/officeart/2011/layout/InterconnectedBlockProcess"/>
    <dgm:cxn modelId="{8339574A-B19A-459D-B43F-522C2E2A96ED}" type="presParOf" srcId="{EB30C1DB-E5C5-4024-8B08-C496AC88F1FD}" destId="{AB21E53F-C809-4DDC-B148-27BEAF321EA9}" srcOrd="7" destOrd="0" presId="urn:microsoft.com/office/officeart/2011/layout/InterconnectedBlockProcess"/>
    <dgm:cxn modelId="{FBDB3B65-37BE-467B-8E34-838ECBB06108}" type="presParOf" srcId="{EB30C1DB-E5C5-4024-8B08-C496AC88F1FD}" destId="{0F616E1B-F143-4DDF-ADC5-8472C30C8F6A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D5734-8C87-49E4-BACF-5973EF1FB2CA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AE49CB11-C415-4B78-B858-8558CBC17BB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SV" sz="2000" dirty="0">
              <a:latin typeface="Calibri" pitchFamily="34" charset="0"/>
            </a:rPr>
            <a:t>1. Incentivos a la Inversión para Desarrollo Turístico</a:t>
          </a:r>
          <a:endParaRPr lang="es-SV" sz="2000" dirty="0"/>
        </a:p>
      </dgm:t>
    </dgm:pt>
    <dgm:pt modelId="{50830D89-F2B9-43B2-AAB3-C3657AEE9CCE}" type="parTrans" cxnId="{71416B76-6DFC-47DB-80E6-351E330B51CC}">
      <dgm:prSet/>
      <dgm:spPr/>
      <dgm:t>
        <a:bodyPr/>
        <a:lstStyle/>
        <a:p>
          <a:endParaRPr lang="es-SV" sz="1600"/>
        </a:p>
      </dgm:t>
    </dgm:pt>
    <dgm:pt modelId="{8ED4827F-12A6-4512-B0ED-744BEAA5B4E5}" type="sibTrans" cxnId="{71416B76-6DFC-47DB-80E6-351E330B51CC}">
      <dgm:prSet/>
      <dgm:spPr/>
      <dgm:t>
        <a:bodyPr/>
        <a:lstStyle/>
        <a:p>
          <a:endParaRPr lang="es-SV" sz="1600"/>
        </a:p>
      </dgm:t>
    </dgm:pt>
    <dgm:pt modelId="{DEA3C5A8-6B08-438E-8436-E8D9CAF3D24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SV" sz="2000" dirty="0"/>
            <a:t>4. Promoción  de El Salvador</a:t>
          </a:r>
        </a:p>
      </dgm:t>
    </dgm:pt>
    <dgm:pt modelId="{6A7D77FD-C656-4092-B26F-FB05F329B778}" type="parTrans" cxnId="{C4F84AAA-976B-4075-A75A-0D0846562BED}">
      <dgm:prSet/>
      <dgm:spPr/>
      <dgm:t>
        <a:bodyPr/>
        <a:lstStyle/>
        <a:p>
          <a:endParaRPr lang="es-SV" sz="1600"/>
        </a:p>
      </dgm:t>
    </dgm:pt>
    <dgm:pt modelId="{0B544AA7-96E1-4A77-B92A-0286DDCE8D89}" type="sibTrans" cxnId="{C4F84AAA-976B-4075-A75A-0D0846562BED}">
      <dgm:prSet/>
      <dgm:spPr/>
      <dgm:t>
        <a:bodyPr/>
        <a:lstStyle/>
        <a:p>
          <a:endParaRPr lang="es-SV" sz="1600"/>
        </a:p>
      </dgm:t>
    </dgm:pt>
    <dgm:pt modelId="{C82CDEEF-50B8-4663-86CD-E811B7C2A95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SV" sz="2000" dirty="0">
              <a:latin typeface="Calibri" pitchFamily="34" charset="0"/>
            </a:rPr>
            <a:t>2. Eficiencia y reglas claras en trámites y permisos</a:t>
          </a:r>
          <a:endParaRPr lang="es-SV" sz="2000" dirty="0"/>
        </a:p>
      </dgm:t>
    </dgm:pt>
    <dgm:pt modelId="{C0583671-706A-4B6F-B283-3AD865C8857F}" type="parTrans" cxnId="{0706E71A-5AA2-4422-8635-17170098C9D6}">
      <dgm:prSet/>
      <dgm:spPr/>
      <dgm:t>
        <a:bodyPr/>
        <a:lstStyle/>
        <a:p>
          <a:endParaRPr lang="es-SV" sz="1600"/>
        </a:p>
      </dgm:t>
    </dgm:pt>
    <dgm:pt modelId="{FC01910D-DC43-4B98-AE85-0F2DBA1AA260}" type="sibTrans" cxnId="{0706E71A-5AA2-4422-8635-17170098C9D6}">
      <dgm:prSet/>
      <dgm:spPr/>
      <dgm:t>
        <a:bodyPr/>
        <a:lstStyle/>
        <a:p>
          <a:endParaRPr lang="es-SV" sz="1600"/>
        </a:p>
      </dgm:t>
    </dgm:pt>
    <dgm:pt modelId="{ABDD816C-3C50-4F69-92BE-4CD70BEB1A3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SV" sz="2000" i="0" dirty="0">
              <a:latin typeface="Times New Roman" pitchFamily="18" charset="0"/>
              <a:cs typeface="Times New Roman" pitchFamily="18" charset="0"/>
            </a:rPr>
            <a:t>3. Protección a Medio Ambiente, Infraestructura Básica y Desarrollo de Recurso Humano</a:t>
          </a:r>
          <a:endParaRPr lang="es-SV" sz="2000" i="0" dirty="0"/>
        </a:p>
      </dgm:t>
    </dgm:pt>
    <dgm:pt modelId="{8CA572CB-A8B9-48F5-8B4A-BCB31D710778}" type="parTrans" cxnId="{AAE7DE36-8E8F-401F-AEDF-E34A20B372F1}">
      <dgm:prSet/>
      <dgm:spPr/>
      <dgm:t>
        <a:bodyPr/>
        <a:lstStyle/>
        <a:p>
          <a:endParaRPr lang="es-SV" sz="1600"/>
        </a:p>
      </dgm:t>
    </dgm:pt>
    <dgm:pt modelId="{FBDCDE3E-144A-4228-830C-A32F51548D30}" type="sibTrans" cxnId="{AAE7DE36-8E8F-401F-AEDF-E34A20B372F1}">
      <dgm:prSet/>
      <dgm:spPr/>
      <dgm:t>
        <a:bodyPr/>
        <a:lstStyle/>
        <a:p>
          <a:endParaRPr lang="es-SV" sz="1600"/>
        </a:p>
      </dgm:t>
    </dgm:pt>
    <dgm:pt modelId="{6E43BA46-3AE8-4A6B-BBA6-7D1F9190D6FA}" type="pres">
      <dgm:prSet presAssocID="{0D6D5734-8C87-49E4-BACF-5973EF1FB2CA}" presName="linear" presStyleCnt="0">
        <dgm:presLayoutVars>
          <dgm:dir/>
          <dgm:animLvl val="lvl"/>
          <dgm:resizeHandles val="exact"/>
        </dgm:presLayoutVars>
      </dgm:prSet>
      <dgm:spPr/>
    </dgm:pt>
    <dgm:pt modelId="{ECDD1D95-9249-4571-AC1E-7B7976B3841E}" type="pres">
      <dgm:prSet presAssocID="{AE49CB11-C415-4B78-B858-8558CBC17BBB}" presName="parentLin" presStyleCnt="0"/>
      <dgm:spPr/>
    </dgm:pt>
    <dgm:pt modelId="{F6165538-C815-486F-BD3E-D02305B35D75}" type="pres">
      <dgm:prSet presAssocID="{AE49CB11-C415-4B78-B858-8558CBC17BBB}" presName="parentLeftMargin" presStyleLbl="node1" presStyleIdx="0" presStyleCnt="4"/>
      <dgm:spPr/>
    </dgm:pt>
    <dgm:pt modelId="{A3CDE4A3-A4E7-496F-A5BB-904F789DF379}" type="pres">
      <dgm:prSet presAssocID="{AE49CB11-C415-4B78-B858-8558CBC17B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957E71-F9EE-450E-BD56-DE808444FD82}" type="pres">
      <dgm:prSet presAssocID="{AE49CB11-C415-4B78-B858-8558CBC17BBB}" presName="negativeSpace" presStyleCnt="0"/>
      <dgm:spPr/>
    </dgm:pt>
    <dgm:pt modelId="{B2166037-D689-4004-BF13-09BC5B0E0C45}" type="pres">
      <dgm:prSet presAssocID="{AE49CB11-C415-4B78-B858-8558CBC17BBB}" presName="childText" presStyleLbl="conFgAcc1" presStyleIdx="0" presStyleCnt="4" custScaleX="70207" custLinFactNeighborX="16616" custLinFactNeighborY="-52450">
        <dgm:presLayoutVars>
          <dgm:bulletEnabled val="1"/>
        </dgm:presLayoutVars>
      </dgm:prSet>
      <dgm:spPr>
        <a:solidFill>
          <a:srgbClr val="195C87">
            <a:alpha val="90000"/>
          </a:srgbClr>
        </a:solidFill>
      </dgm:spPr>
    </dgm:pt>
    <dgm:pt modelId="{B43A6766-BD5E-41CF-8A15-12BB965C06A5}" type="pres">
      <dgm:prSet presAssocID="{8ED4827F-12A6-4512-B0ED-744BEAA5B4E5}" presName="spaceBetweenRectangles" presStyleCnt="0"/>
      <dgm:spPr/>
    </dgm:pt>
    <dgm:pt modelId="{9532102C-E831-4221-AE47-A8D9D564082B}" type="pres">
      <dgm:prSet presAssocID="{C82CDEEF-50B8-4663-86CD-E811B7C2A958}" presName="parentLin" presStyleCnt="0"/>
      <dgm:spPr/>
    </dgm:pt>
    <dgm:pt modelId="{BE9132DF-C56D-4F5E-AFFA-F91489D00033}" type="pres">
      <dgm:prSet presAssocID="{C82CDEEF-50B8-4663-86CD-E811B7C2A958}" presName="parentLeftMargin" presStyleLbl="node1" presStyleIdx="0" presStyleCnt="4"/>
      <dgm:spPr/>
    </dgm:pt>
    <dgm:pt modelId="{5521686C-5149-4547-8B0C-8137947ED346}" type="pres">
      <dgm:prSet presAssocID="{C82CDEEF-50B8-4663-86CD-E811B7C2A95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606743-4467-4E9E-B35A-44E9EBDFEE09}" type="pres">
      <dgm:prSet presAssocID="{C82CDEEF-50B8-4663-86CD-E811B7C2A958}" presName="negativeSpace" presStyleCnt="0"/>
      <dgm:spPr/>
    </dgm:pt>
    <dgm:pt modelId="{FFB94865-6068-40E1-8063-88FFB5B1B893}" type="pres">
      <dgm:prSet presAssocID="{C82CDEEF-50B8-4663-86CD-E811B7C2A958}" presName="childText" presStyleLbl="conFgAcc1" presStyleIdx="1" presStyleCnt="4" custScaleX="70207" custLinFactNeighborX="16616" custLinFactNeighborY="-52450">
        <dgm:presLayoutVars>
          <dgm:bulletEnabled val="1"/>
        </dgm:presLayoutVars>
      </dgm:prSet>
      <dgm:spPr>
        <a:solidFill>
          <a:srgbClr val="195C87">
            <a:alpha val="90000"/>
          </a:srgbClr>
        </a:solidFill>
      </dgm:spPr>
    </dgm:pt>
    <dgm:pt modelId="{0E009C40-BF6A-46BB-A5BA-555416218DB4}" type="pres">
      <dgm:prSet presAssocID="{FC01910D-DC43-4B98-AE85-0F2DBA1AA260}" presName="spaceBetweenRectangles" presStyleCnt="0"/>
      <dgm:spPr/>
    </dgm:pt>
    <dgm:pt modelId="{78051B8B-4B89-4A71-B77A-EFFE2DDDA635}" type="pres">
      <dgm:prSet presAssocID="{ABDD816C-3C50-4F69-92BE-4CD70BEB1A32}" presName="parentLin" presStyleCnt="0"/>
      <dgm:spPr/>
    </dgm:pt>
    <dgm:pt modelId="{1ED0EE3B-C9D1-4E4F-B00D-9F73256BB323}" type="pres">
      <dgm:prSet presAssocID="{ABDD816C-3C50-4F69-92BE-4CD70BEB1A32}" presName="parentLeftMargin" presStyleLbl="node1" presStyleIdx="1" presStyleCnt="4"/>
      <dgm:spPr/>
    </dgm:pt>
    <dgm:pt modelId="{E5ABB96F-C96A-4CDC-8857-20B5B2BA1BDC}" type="pres">
      <dgm:prSet presAssocID="{ABDD816C-3C50-4F69-92BE-4CD70BEB1A32}" presName="parentText" presStyleLbl="node1" presStyleIdx="2" presStyleCnt="4" custScaleX="101851" custScaleY="116528">
        <dgm:presLayoutVars>
          <dgm:chMax val="0"/>
          <dgm:bulletEnabled val="1"/>
        </dgm:presLayoutVars>
      </dgm:prSet>
      <dgm:spPr/>
    </dgm:pt>
    <dgm:pt modelId="{A67B5B09-81AD-4694-816A-218A0909ED53}" type="pres">
      <dgm:prSet presAssocID="{ABDD816C-3C50-4F69-92BE-4CD70BEB1A32}" presName="negativeSpace" presStyleCnt="0"/>
      <dgm:spPr/>
    </dgm:pt>
    <dgm:pt modelId="{8ACC4520-42F0-4A5A-AB7A-43B7B2B4A1F3}" type="pres">
      <dgm:prSet presAssocID="{ABDD816C-3C50-4F69-92BE-4CD70BEB1A32}" presName="childText" presStyleLbl="conFgAcc1" presStyleIdx="2" presStyleCnt="4" custScaleX="70207" custLinFactNeighborX="16616" custLinFactNeighborY="-52450">
        <dgm:presLayoutVars>
          <dgm:bulletEnabled val="1"/>
        </dgm:presLayoutVars>
      </dgm:prSet>
      <dgm:spPr>
        <a:solidFill>
          <a:srgbClr val="195C87">
            <a:alpha val="90000"/>
          </a:srgbClr>
        </a:solidFill>
      </dgm:spPr>
    </dgm:pt>
    <dgm:pt modelId="{4A4ADF40-F7FA-430C-9AD1-3F83D22EDE3E}" type="pres">
      <dgm:prSet presAssocID="{FBDCDE3E-144A-4228-830C-A32F51548D30}" presName="spaceBetweenRectangles" presStyleCnt="0"/>
      <dgm:spPr/>
    </dgm:pt>
    <dgm:pt modelId="{F024CAAE-F9CA-4B08-80EC-20A19CE639D6}" type="pres">
      <dgm:prSet presAssocID="{DEA3C5A8-6B08-438E-8436-E8D9CAF3D24F}" presName="parentLin" presStyleCnt="0"/>
      <dgm:spPr/>
    </dgm:pt>
    <dgm:pt modelId="{FFAA5E55-86ED-4698-A107-A156031DE25B}" type="pres">
      <dgm:prSet presAssocID="{DEA3C5A8-6B08-438E-8436-E8D9CAF3D24F}" presName="parentLeftMargin" presStyleLbl="node1" presStyleIdx="2" presStyleCnt="4"/>
      <dgm:spPr/>
    </dgm:pt>
    <dgm:pt modelId="{6B822622-B9FE-4AE7-A6CB-D9FD302B283A}" type="pres">
      <dgm:prSet presAssocID="{DEA3C5A8-6B08-438E-8436-E8D9CAF3D24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2767AD3-53E4-4FA7-98FD-5B6797ED3AF7}" type="pres">
      <dgm:prSet presAssocID="{DEA3C5A8-6B08-438E-8436-E8D9CAF3D24F}" presName="negativeSpace" presStyleCnt="0"/>
      <dgm:spPr/>
    </dgm:pt>
    <dgm:pt modelId="{8C3652C9-C592-48DB-BDE6-1D5C0B4193AE}" type="pres">
      <dgm:prSet presAssocID="{DEA3C5A8-6B08-438E-8436-E8D9CAF3D24F}" presName="childText" presStyleLbl="conFgAcc1" presStyleIdx="3" presStyleCnt="4" custScaleX="70207" custLinFactNeighborX="16616" custLinFactNeighborY="-19187">
        <dgm:presLayoutVars>
          <dgm:bulletEnabled val="1"/>
        </dgm:presLayoutVars>
      </dgm:prSet>
      <dgm:spPr>
        <a:solidFill>
          <a:srgbClr val="195C87">
            <a:alpha val="90000"/>
          </a:srgbClr>
        </a:solidFill>
      </dgm:spPr>
    </dgm:pt>
  </dgm:ptLst>
  <dgm:cxnLst>
    <dgm:cxn modelId="{4BCB2F15-8C3F-45D8-9C08-526C481C9577}" type="presOf" srcId="{DEA3C5A8-6B08-438E-8436-E8D9CAF3D24F}" destId="{FFAA5E55-86ED-4698-A107-A156031DE25B}" srcOrd="0" destOrd="0" presId="urn:microsoft.com/office/officeart/2005/8/layout/list1"/>
    <dgm:cxn modelId="{0706E71A-5AA2-4422-8635-17170098C9D6}" srcId="{0D6D5734-8C87-49E4-BACF-5973EF1FB2CA}" destId="{C82CDEEF-50B8-4663-86CD-E811B7C2A958}" srcOrd="1" destOrd="0" parTransId="{C0583671-706A-4B6F-B283-3AD865C8857F}" sibTransId="{FC01910D-DC43-4B98-AE85-0F2DBA1AA260}"/>
    <dgm:cxn modelId="{AAE7DE36-8E8F-401F-AEDF-E34A20B372F1}" srcId="{0D6D5734-8C87-49E4-BACF-5973EF1FB2CA}" destId="{ABDD816C-3C50-4F69-92BE-4CD70BEB1A32}" srcOrd="2" destOrd="0" parTransId="{8CA572CB-A8B9-48F5-8B4A-BCB31D710778}" sibTransId="{FBDCDE3E-144A-4228-830C-A32F51548D30}"/>
    <dgm:cxn modelId="{17C4615D-FDB6-4660-8285-1E8058B3F46E}" type="presOf" srcId="{C82CDEEF-50B8-4663-86CD-E811B7C2A958}" destId="{BE9132DF-C56D-4F5E-AFFA-F91489D00033}" srcOrd="0" destOrd="0" presId="urn:microsoft.com/office/officeart/2005/8/layout/list1"/>
    <dgm:cxn modelId="{EEAA8462-9E90-4973-BD40-11E3EB9141D7}" type="presOf" srcId="{C82CDEEF-50B8-4663-86CD-E811B7C2A958}" destId="{5521686C-5149-4547-8B0C-8137947ED346}" srcOrd="1" destOrd="0" presId="urn:microsoft.com/office/officeart/2005/8/layout/list1"/>
    <dgm:cxn modelId="{0E89054F-5262-4C61-A516-FD7ECCCAC35D}" type="presOf" srcId="{0D6D5734-8C87-49E4-BACF-5973EF1FB2CA}" destId="{6E43BA46-3AE8-4A6B-BBA6-7D1F9190D6FA}" srcOrd="0" destOrd="0" presId="urn:microsoft.com/office/officeart/2005/8/layout/list1"/>
    <dgm:cxn modelId="{D89AEC4F-7EEB-4444-AAC5-B521AE7DC8DB}" type="presOf" srcId="{AE49CB11-C415-4B78-B858-8558CBC17BBB}" destId="{F6165538-C815-486F-BD3E-D02305B35D75}" srcOrd="0" destOrd="0" presId="urn:microsoft.com/office/officeart/2005/8/layout/list1"/>
    <dgm:cxn modelId="{71416B76-6DFC-47DB-80E6-351E330B51CC}" srcId="{0D6D5734-8C87-49E4-BACF-5973EF1FB2CA}" destId="{AE49CB11-C415-4B78-B858-8558CBC17BBB}" srcOrd="0" destOrd="0" parTransId="{50830D89-F2B9-43B2-AAB3-C3657AEE9CCE}" sibTransId="{8ED4827F-12A6-4512-B0ED-744BEAA5B4E5}"/>
    <dgm:cxn modelId="{A3684A79-09F0-4264-B10B-E8B8A8314D40}" type="presOf" srcId="{ABDD816C-3C50-4F69-92BE-4CD70BEB1A32}" destId="{1ED0EE3B-C9D1-4E4F-B00D-9F73256BB323}" srcOrd="0" destOrd="0" presId="urn:microsoft.com/office/officeart/2005/8/layout/list1"/>
    <dgm:cxn modelId="{73031F99-17ED-4924-B020-D38E6EFC5BBC}" type="presOf" srcId="{AE49CB11-C415-4B78-B858-8558CBC17BBB}" destId="{A3CDE4A3-A4E7-496F-A5BB-904F789DF379}" srcOrd="1" destOrd="0" presId="urn:microsoft.com/office/officeart/2005/8/layout/list1"/>
    <dgm:cxn modelId="{18C304A0-8E8B-45E6-9F5B-11828F9C10E3}" type="presOf" srcId="{ABDD816C-3C50-4F69-92BE-4CD70BEB1A32}" destId="{E5ABB96F-C96A-4CDC-8857-20B5B2BA1BDC}" srcOrd="1" destOrd="0" presId="urn:microsoft.com/office/officeart/2005/8/layout/list1"/>
    <dgm:cxn modelId="{35CF42A6-D506-4F9D-A6B6-FE02B7656F32}" type="presOf" srcId="{DEA3C5A8-6B08-438E-8436-E8D9CAF3D24F}" destId="{6B822622-B9FE-4AE7-A6CB-D9FD302B283A}" srcOrd="1" destOrd="0" presId="urn:microsoft.com/office/officeart/2005/8/layout/list1"/>
    <dgm:cxn modelId="{C4F84AAA-976B-4075-A75A-0D0846562BED}" srcId="{0D6D5734-8C87-49E4-BACF-5973EF1FB2CA}" destId="{DEA3C5A8-6B08-438E-8436-E8D9CAF3D24F}" srcOrd="3" destOrd="0" parTransId="{6A7D77FD-C656-4092-B26F-FB05F329B778}" sibTransId="{0B544AA7-96E1-4A77-B92A-0286DDCE8D89}"/>
    <dgm:cxn modelId="{729BB8DE-F484-4A74-8BA1-D31FD4BB1CFC}" type="presParOf" srcId="{6E43BA46-3AE8-4A6B-BBA6-7D1F9190D6FA}" destId="{ECDD1D95-9249-4571-AC1E-7B7976B3841E}" srcOrd="0" destOrd="0" presId="urn:microsoft.com/office/officeart/2005/8/layout/list1"/>
    <dgm:cxn modelId="{52217AFB-879A-467A-BEC4-DC2E2DF0D3EC}" type="presParOf" srcId="{ECDD1D95-9249-4571-AC1E-7B7976B3841E}" destId="{F6165538-C815-486F-BD3E-D02305B35D75}" srcOrd="0" destOrd="0" presId="urn:microsoft.com/office/officeart/2005/8/layout/list1"/>
    <dgm:cxn modelId="{110994E6-D19E-491E-BF80-5C7F2DE6AAED}" type="presParOf" srcId="{ECDD1D95-9249-4571-AC1E-7B7976B3841E}" destId="{A3CDE4A3-A4E7-496F-A5BB-904F789DF379}" srcOrd="1" destOrd="0" presId="urn:microsoft.com/office/officeart/2005/8/layout/list1"/>
    <dgm:cxn modelId="{795EEB88-3CB9-474F-AB0D-3853692A828F}" type="presParOf" srcId="{6E43BA46-3AE8-4A6B-BBA6-7D1F9190D6FA}" destId="{F8957E71-F9EE-450E-BD56-DE808444FD82}" srcOrd="1" destOrd="0" presId="urn:microsoft.com/office/officeart/2005/8/layout/list1"/>
    <dgm:cxn modelId="{1A7DA9BD-4A40-40AF-87B1-A5F63033E20C}" type="presParOf" srcId="{6E43BA46-3AE8-4A6B-BBA6-7D1F9190D6FA}" destId="{B2166037-D689-4004-BF13-09BC5B0E0C45}" srcOrd="2" destOrd="0" presId="urn:microsoft.com/office/officeart/2005/8/layout/list1"/>
    <dgm:cxn modelId="{08D76F7A-2ED9-4FF9-9BB4-93D76916FED8}" type="presParOf" srcId="{6E43BA46-3AE8-4A6B-BBA6-7D1F9190D6FA}" destId="{B43A6766-BD5E-41CF-8A15-12BB965C06A5}" srcOrd="3" destOrd="0" presId="urn:microsoft.com/office/officeart/2005/8/layout/list1"/>
    <dgm:cxn modelId="{CE4C4F44-C3BE-46BD-BB75-F4AFDD4ABBE7}" type="presParOf" srcId="{6E43BA46-3AE8-4A6B-BBA6-7D1F9190D6FA}" destId="{9532102C-E831-4221-AE47-A8D9D564082B}" srcOrd="4" destOrd="0" presId="urn:microsoft.com/office/officeart/2005/8/layout/list1"/>
    <dgm:cxn modelId="{4E72052E-4C1C-4FA2-8A66-B72523C03ED5}" type="presParOf" srcId="{9532102C-E831-4221-AE47-A8D9D564082B}" destId="{BE9132DF-C56D-4F5E-AFFA-F91489D00033}" srcOrd="0" destOrd="0" presId="urn:microsoft.com/office/officeart/2005/8/layout/list1"/>
    <dgm:cxn modelId="{06CCB9A5-FE98-453E-85FB-7908B1546CA0}" type="presParOf" srcId="{9532102C-E831-4221-AE47-A8D9D564082B}" destId="{5521686C-5149-4547-8B0C-8137947ED346}" srcOrd="1" destOrd="0" presId="urn:microsoft.com/office/officeart/2005/8/layout/list1"/>
    <dgm:cxn modelId="{1117C53A-93DE-48CC-AAD1-BFE0AF79E06B}" type="presParOf" srcId="{6E43BA46-3AE8-4A6B-BBA6-7D1F9190D6FA}" destId="{D1606743-4467-4E9E-B35A-44E9EBDFEE09}" srcOrd="5" destOrd="0" presId="urn:microsoft.com/office/officeart/2005/8/layout/list1"/>
    <dgm:cxn modelId="{2FF151E3-0975-4ED5-8678-0A839C0612AD}" type="presParOf" srcId="{6E43BA46-3AE8-4A6B-BBA6-7D1F9190D6FA}" destId="{FFB94865-6068-40E1-8063-88FFB5B1B893}" srcOrd="6" destOrd="0" presId="urn:microsoft.com/office/officeart/2005/8/layout/list1"/>
    <dgm:cxn modelId="{81E9E4CA-A223-4C87-B22E-5A1489A38DC7}" type="presParOf" srcId="{6E43BA46-3AE8-4A6B-BBA6-7D1F9190D6FA}" destId="{0E009C40-BF6A-46BB-A5BA-555416218DB4}" srcOrd="7" destOrd="0" presId="urn:microsoft.com/office/officeart/2005/8/layout/list1"/>
    <dgm:cxn modelId="{0C2AF6BA-C300-4703-8672-AD6DD8A68D26}" type="presParOf" srcId="{6E43BA46-3AE8-4A6B-BBA6-7D1F9190D6FA}" destId="{78051B8B-4B89-4A71-B77A-EFFE2DDDA635}" srcOrd="8" destOrd="0" presId="urn:microsoft.com/office/officeart/2005/8/layout/list1"/>
    <dgm:cxn modelId="{A9F64FA2-E763-47F1-ABA5-124E7DCDBDAA}" type="presParOf" srcId="{78051B8B-4B89-4A71-B77A-EFFE2DDDA635}" destId="{1ED0EE3B-C9D1-4E4F-B00D-9F73256BB323}" srcOrd="0" destOrd="0" presId="urn:microsoft.com/office/officeart/2005/8/layout/list1"/>
    <dgm:cxn modelId="{44DDEA9C-498A-40AF-881F-B1BEF3C20E6F}" type="presParOf" srcId="{78051B8B-4B89-4A71-B77A-EFFE2DDDA635}" destId="{E5ABB96F-C96A-4CDC-8857-20B5B2BA1BDC}" srcOrd="1" destOrd="0" presId="urn:microsoft.com/office/officeart/2005/8/layout/list1"/>
    <dgm:cxn modelId="{0B9DF4F1-A488-4130-BEDD-173BD370F220}" type="presParOf" srcId="{6E43BA46-3AE8-4A6B-BBA6-7D1F9190D6FA}" destId="{A67B5B09-81AD-4694-816A-218A0909ED53}" srcOrd="9" destOrd="0" presId="urn:microsoft.com/office/officeart/2005/8/layout/list1"/>
    <dgm:cxn modelId="{F1658251-C29A-48D8-AE8F-9D4076C8441C}" type="presParOf" srcId="{6E43BA46-3AE8-4A6B-BBA6-7D1F9190D6FA}" destId="{8ACC4520-42F0-4A5A-AB7A-43B7B2B4A1F3}" srcOrd="10" destOrd="0" presId="urn:microsoft.com/office/officeart/2005/8/layout/list1"/>
    <dgm:cxn modelId="{31900658-DA69-4C4C-8DD7-40DA111A6A84}" type="presParOf" srcId="{6E43BA46-3AE8-4A6B-BBA6-7D1F9190D6FA}" destId="{4A4ADF40-F7FA-430C-9AD1-3F83D22EDE3E}" srcOrd="11" destOrd="0" presId="urn:microsoft.com/office/officeart/2005/8/layout/list1"/>
    <dgm:cxn modelId="{063CB9C7-162B-446F-8D9F-F8FE2EE09BB3}" type="presParOf" srcId="{6E43BA46-3AE8-4A6B-BBA6-7D1F9190D6FA}" destId="{F024CAAE-F9CA-4B08-80EC-20A19CE639D6}" srcOrd="12" destOrd="0" presId="urn:microsoft.com/office/officeart/2005/8/layout/list1"/>
    <dgm:cxn modelId="{3BAEBDA1-0C6D-43A5-9F6A-BAB602A9CA8B}" type="presParOf" srcId="{F024CAAE-F9CA-4B08-80EC-20A19CE639D6}" destId="{FFAA5E55-86ED-4698-A107-A156031DE25B}" srcOrd="0" destOrd="0" presId="urn:microsoft.com/office/officeart/2005/8/layout/list1"/>
    <dgm:cxn modelId="{A8113854-0175-4247-892B-71B3944E9118}" type="presParOf" srcId="{F024CAAE-F9CA-4B08-80EC-20A19CE639D6}" destId="{6B822622-B9FE-4AE7-A6CB-D9FD302B283A}" srcOrd="1" destOrd="0" presId="urn:microsoft.com/office/officeart/2005/8/layout/list1"/>
    <dgm:cxn modelId="{4369816D-6DB2-4B41-894B-397AC280FC6C}" type="presParOf" srcId="{6E43BA46-3AE8-4A6B-BBA6-7D1F9190D6FA}" destId="{62767AD3-53E4-4FA7-98FD-5B6797ED3AF7}" srcOrd="13" destOrd="0" presId="urn:microsoft.com/office/officeart/2005/8/layout/list1"/>
    <dgm:cxn modelId="{F9F9D44E-D569-4234-8D9C-2C0C13EE2D0C}" type="presParOf" srcId="{6E43BA46-3AE8-4A6B-BBA6-7D1F9190D6FA}" destId="{8C3652C9-C592-48DB-BDE6-1D5C0B4193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3FBA2-4514-4AA2-B74D-CD1838EEF57A}">
      <dsp:nvSpPr>
        <dsp:cNvPr id="0" name=""/>
        <dsp:cNvSpPr/>
      </dsp:nvSpPr>
      <dsp:spPr>
        <a:xfrm>
          <a:off x="4080018" y="795211"/>
          <a:ext cx="1678813" cy="3730751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Inversiones en funcionamiento mas rentable, y se generan condiciones favorables para el  crecimiento del país: mayor productividad, mas empleos,  crecen mas industrias, y se demandan y ofrecen más productos y </a:t>
          </a:r>
          <a:r>
            <a:rPr lang="es-SV" sz="1200" kern="1200" dirty="0">
              <a:solidFill>
                <a:schemeClr val="tx1"/>
              </a:solidFill>
            </a:rPr>
            <a:t>servicios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>
              <a:solidFill>
                <a:schemeClr val="tx1"/>
              </a:solidFill>
            </a:rPr>
            <a:t>Se recuperan ecosistemas clave, se incrementa la productividad y se dinamizan las economías locales en torno a los desarrollos turísticos  </a:t>
          </a:r>
        </a:p>
      </dsp:txBody>
      <dsp:txXfrm>
        <a:off x="4293081" y="795211"/>
        <a:ext cx="1465750" cy="3730751"/>
      </dsp:txXfrm>
    </dsp:sp>
    <dsp:sp modelId="{375C5E66-3B8A-4E22-A9D2-588822914A10}">
      <dsp:nvSpPr>
        <dsp:cNvPr id="0" name=""/>
        <dsp:cNvSpPr/>
      </dsp:nvSpPr>
      <dsp:spPr>
        <a:xfrm>
          <a:off x="4080018" y="0"/>
          <a:ext cx="1678813" cy="79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/>
            <a:t>Largo Plazo</a:t>
          </a:r>
        </a:p>
      </dsp:txBody>
      <dsp:txXfrm>
        <a:off x="4080018" y="0"/>
        <a:ext cx="1678813" cy="796569"/>
      </dsp:txXfrm>
    </dsp:sp>
    <dsp:sp modelId="{5F5441FA-422D-43BC-B5B3-D3159CD024E1}">
      <dsp:nvSpPr>
        <dsp:cNvPr id="0" name=""/>
        <dsp:cNvSpPr/>
      </dsp:nvSpPr>
      <dsp:spPr>
        <a:xfrm>
          <a:off x="2400701" y="795211"/>
          <a:ext cx="1678813" cy="346462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Se invierte y se desarrollan proyectos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Expectativas de la gente es cubierta (se estudia para lograr empleo o autoempleo)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Existen condiciones e infraestructura que favorecen el acceso a educación, salud, electricidad, agua y saneamiento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Existen mejores condiciones sociales, ambientales  y económicas</a:t>
          </a:r>
        </a:p>
      </dsp:txBody>
      <dsp:txXfrm>
        <a:off x="2613764" y="795211"/>
        <a:ext cx="1465750" cy="3464624"/>
      </dsp:txXfrm>
    </dsp:sp>
    <dsp:sp modelId="{957C3607-B1A9-4158-8EFD-65E086934289}">
      <dsp:nvSpPr>
        <dsp:cNvPr id="0" name=""/>
        <dsp:cNvSpPr/>
      </dsp:nvSpPr>
      <dsp:spPr>
        <a:xfrm>
          <a:off x="2400701" y="128989"/>
          <a:ext cx="1678813" cy="666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/>
            <a:t>Mediano Plazo</a:t>
          </a:r>
        </a:p>
      </dsp:txBody>
      <dsp:txXfrm>
        <a:off x="2400701" y="128989"/>
        <a:ext cx="1678813" cy="666221"/>
      </dsp:txXfrm>
    </dsp:sp>
    <dsp:sp modelId="{A6273513-4C78-4E74-98AB-544973D9A009}">
      <dsp:nvSpPr>
        <dsp:cNvPr id="0" name=""/>
        <dsp:cNvSpPr/>
      </dsp:nvSpPr>
      <dsp:spPr>
        <a:xfrm>
          <a:off x="721887" y="795211"/>
          <a:ext cx="1678813" cy="319804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Se generan condiciones para inversionistas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SV" sz="1200" kern="1200" dirty="0"/>
          </a:br>
          <a:r>
            <a:rPr lang="es-SV" sz="1200" kern="1200" dirty="0"/>
            <a:t>Se Invierte en Educación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200" kern="120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Se genera Infraestructura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200" kern="120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Se fomenta la paz y justicia social</a:t>
          </a:r>
        </a:p>
      </dsp:txBody>
      <dsp:txXfrm>
        <a:off x="934950" y="795211"/>
        <a:ext cx="1465750" cy="3198045"/>
      </dsp:txXfrm>
    </dsp:sp>
    <dsp:sp modelId="{0F616E1B-F143-4DDF-ADC5-8472C30C8F6A}">
      <dsp:nvSpPr>
        <dsp:cNvPr id="0" name=""/>
        <dsp:cNvSpPr/>
      </dsp:nvSpPr>
      <dsp:spPr>
        <a:xfrm>
          <a:off x="721887" y="262053"/>
          <a:ext cx="1678813" cy="533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/>
            <a:t>Ahora</a:t>
          </a:r>
        </a:p>
      </dsp:txBody>
      <dsp:txXfrm>
        <a:off x="721887" y="262053"/>
        <a:ext cx="1678813" cy="533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66037-D689-4004-BF13-09BC5B0E0C45}">
      <dsp:nvSpPr>
        <dsp:cNvPr id="0" name=""/>
        <dsp:cNvSpPr/>
      </dsp:nvSpPr>
      <dsp:spPr>
        <a:xfrm>
          <a:off x="1511503" y="378706"/>
          <a:ext cx="6386500" cy="680400"/>
        </a:xfrm>
        <a:prstGeom prst="rect">
          <a:avLst/>
        </a:prstGeom>
        <a:solidFill>
          <a:srgbClr val="195C87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DE4A3-A4E7-496F-A5BB-904F789DF379}">
      <dsp:nvSpPr>
        <dsp:cNvPr id="0" name=""/>
        <dsp:cNvSpPr/>
      </dsp:nvSpPr>
      <dsp:spPr>
        <a:xfrm>
          <a:off x="454833" y="56658"/>
          <a:ext cx="6367670" cy="7970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0683" tIns="0" rIns="2406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latin typeface="Calibri" pitchFamily="34" charset="0"/>
            </a:rPr>
            <a:t>1. Incentivos a la Inversión para Desarrollo Turístico</a:t>
          </a:r>
          <a:endParaRPr lang="es-SV" sz="2000" kern="1200" dirty="0"/>
        </a:p>
      </dsp:txBody>
      <dsp:txXfrm>
        <a:off x="454833" y="56658"/>
        <a:ext cx="6367670" cy="797040"/>
      </dsp:txXfrm>
    </dsp:sp>
    <dsp:sp modelId="{FFB94865-6068-40E1-8063-88FFB5B1B893}">
      <dsp:nvSpPr>
        <dsp:cNvPr id="0" name=""/>
        <dsp:cNvSpPr/>
      </dsp:nvSpPr>
      <dsp:spPr>
        <a:xfrm>
          <a:off x="1511503" y="1603426"/>
          <a:ext cx="6386500" cy="680400"/>
        </a:xfrm>
        <a:prstGeom prst="rect">
          <a:avLst/>
        </a:prstGeom>
        <a:solidFill>
          <a:srgbClr val="195C87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1686C-5149-4547-8B0C-8137947ED346}">
      <dsp:nvSpPr>
        <dsp:cNvPr id="0" name=""/>
        <dsp:cNvSpPr/>
      </dsp:nvSpPr>
      <dsp:spPr>
        <a:xfrm>
          <a:off x="454833" y="1281378"/>
          <a:ext cx="6367670" cy="7970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0683" tIns="0" rIns="2406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latin typeface="Calibri" pitchFamily="34" charset="0"/>
            </a:rPr>
            <a:t>2. Eficiencia y reglas claras en trámites y permisos</a:t>
          </a:r>
          <a:endParaRPr lang="es-SV" sz="2000" kern="1200" dirty="0"/>
        </a:p>
      </dsp:txBody>
      <dsp:txXfrm>
        <a:off x="454833" y="1281378"/>
        <a:ext cx="6367670" cy="797040"/>
      </dsp:txXfrm>
    </dsp:sp>
    <dsp:sp modelId="{8ACC4520-42F0-4A5A-AB7A-43B7B2B4A1F3}">
      <dsp:nvSpPr>
        <dsp:cNvPr id="0" name=""/>
        <dsp:cNvSpPr/>
      </dsp:nvSpPr>
      <dsp:spPr>
        <a:xfrm>
          <a:off x="1511503" y="2959881"/>
          <a:ext cx="6386500" cy="680400"/>
        </a:xfrm>
        <a:prstGeom prst="rect">
          <a:avLst/>
        </a:prstGeom>
        <a:solidFill>
          <a:srgbClr val="195C87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BB96F-C96A-4CDC-8857-20B5B2BA1BDC}">
      <dsp:nvSpPr>
        <dsp:cNvPr id="0" name=""/>
        <dsp:cNvSpPr/>
      </dsp:nvSpPr>
      <dsp:spPr>
        <a:xfrm>
          <a:off x="454833" y="2506098"/>
          <a:ext cx="6485535" cy="92877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0683" tIns="0" rIns="2406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i="0" kern="1200" dirty="0">
              <a:latin typeface="Times New Roman" pitchFamily="18" charset="0"/>
              <a:cs typeface="Times New Roman" pitchFamily="18" charset="0"/>
            </a:rPr>
            <a:t>3. Protección a Medio Ambiente, Infraestructura Básica y Desarrollo de Recurso Humano</a:t>
          </a:r>
          <a:endParaRPr lang="es-SV" sz="2000" i="0" kern="1200" dirty="0"/>
        </a:p>
      </dsp:txBody>
      <dsp:txXfrm>
        <a:off x="454833" y="2506098"/>
        <a:ext cx="6485535" cy="928774"/>
      </dsp:txXfrm>
    </dsp:sp>
    <dsp:sp modelId="{8C3652C9-C592-48DB-BDE6-1D5C0B4193AE}">
      <dsp:nvSpPr>
        <dsp:cNvPr id="0" name=""/>
        <dsp:cNvSpPr/>
      </dsp:nvSpPr>
      <dsp:spPr>
        <a:xfrm>
          <a:off x="1511503" y="4184609"/>
          <a:ext cx="6386500" cy="680400"/>
        </a:xfrm>
        <a:prstGeom prst="rect">
          <a:avLst/>
        </a:prstGeom>
        <a:solidFill>
          <a:srgbClr val="195C87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22622-B9FE-4AE7-A6CB-D9FD302B283A}">
      <dsp:nvSpPr>
        <dsp:cNvPr id="0" name=""/>
        <dsp:cNvSpPr/>
      </dsp:nvSpPr>
      <dsp:spPr>
        <a:xfrm>
          <a:off x="454833" y="3862553"/>
          <a:ext cx="6367670" cy="7970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0683" tIns="0" rIns="2406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/>
            <a:t>4. Promoción  de El Salvador</a:t>
          </a:r>
        </a:p>
      </dsp:txBody>
      <dsp:txXfrm>
        <a:off x="454833" y="3862553"/>
        <a:ext cx="6367670" cy="79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Proceso de bloques interconectados"/>
  <dgm:desc val="Se usa para mostrar pasos secuenciales en un proceso Funciona mejor con pequeñas cantidades de texto de Nivel 1 y cantidades medias de texto de Nivel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DF062-F35C-4C57-AC43-98E2102A5821}" type="datetimeFigureOut">
              <a:rPr lang="es-SV" smtClean="0"/>
              <a:pPr/>
              <a:t>24/2/2020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7B5A52-85D1-4DCB-A539-93AFDC8E523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879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B78B4A-CA0F-42F5-A290-D5E14DE403C8}" type="datetimeFigureOut">
              <a:rPr lang="es-SV" smtClean="0"/>
              <a:pPr/>
              <a:t>24/2/2020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37030B-B299-4B72-8867-72267E1910F0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3968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1</a:t>
            </a:fld>
            <a:endParaRPr lang="es-S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8AB629-B4DE-4D13-9238-536A4CBB124E}" type="slidenum">
              <a:rPr lang="en-US">
                <a:ea typeface="ＭＳ Ｐゴシック"/>
                <a:cs typeface="ＭＳ Ｐゴシック"/>
              </a:rPr>
              <a:pPr/>
              <a:t>10</a:t>
            </a:fld>
            <a:endParaRPr lang="en-US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11</a:t>
            </a:fld>
            <a:endParaRPr lang="es-SV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12</a:t>
            </a:fld>
            <a:endParaRPr lang="es-SV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13</a:t>
            </a:fld>
            <a:endParaRPr lang="es-SV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14</a:t>
            </a:fld>
            <a:endParaRPr lang="es-SV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15</a:t>
            </a:fld>
            <a:endParaRPr lang="es-SV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16</a:t>
            </a:fld>
            <a:endParaRPr lang="es-SV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5493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18</a:t>
            </a:fld>
            <a:endParaRPr lang="es-SV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19</a:t>
            </a:fld>
            <a:endParaRPr lang="es-S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2</a:t>
            </a:fld>
            <a:endParaRPr lang="es-S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7469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4</a:t>
            </a:fld>
            <a:endParaRPr lang="es-S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5</a:t>
            </a:fld>
            <a:endParaRPr lang="es-S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6</a:t>
            </a:fld>
            <a:endParaRPr lang="es-S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SV"/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C6EC69-7C8C-413F-8957-6A2606983D6F}" type="slidenum">
              <a:rPr lang="en-US">
                <a:ea typeface="ＭＳ Ｐゴシック"/>
                <a:cs typeface="ＭＳ Ｐゴシック"/>
              </a:rPr>
              <a:pPr/>
              <a:t>7</a:t>
            </a:fld>
            <a:endParaRPr lang="en-US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8</a:t>
            </a:fld>
            <a:endParaRPr lang="es-SV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030B-B299-4B72-8867-72267E1910F0}" type="slidenum">
              <a:rPr lang="es-SV" smtClean="0"/>
              <a:pPr/>
              <a:t>9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C6C1-92D4-4C97-827C-537129A38AFE}" type="datetimeFigureOut">
              <a:rPr lang="es-SV" smtClean="0"/>
              <a:pPr/>
              <a:t>24/2/2020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AD7-4A98-4119-8AFA-680DA018A8F5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0056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C6C1-92D4-4C97-827C-537129A38AFE}" type="datetimeFigureOut">
              <a:rPr lang="es-SV" smtClean="0"/>
              <a:pPr/>
              <a:t>24/2/2020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AD7-4A98-4119-8AFA-680DA018A8F5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2054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C6C1-92D4-4C97-827C-537129A38AFE}" type="datetimeFigureOut">
              <a:rPr lang="es-SV" smtClean="0"/>
              <a:pPr/>
              <a:t>24/2/2020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AD7-4A98-4119-8AFA-680DA018A8F5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0491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4"/>
            <a:ext cx="9144000" cy="686784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C6C1-92D4-4C97-827C-537129A38AFE}" type="datetimeFigureOut">
              <a:rPr lang="es-SV" smtClean="0"/>
              <a:pPr/>
              <a:t>24/2/2020</a:t>
            </a:fld>
            <a:endParaRPr lang="es-SV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224" y="5907166"/>
            <a:ext cx="2555776" cy="850172"/>
          </a:xfrm>
          <a:prstGeom prst="rect">
            <a:avLst/>
          </a:prstGeo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AD7-4A98-4119-8AFA-680DA018A8F5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9452" y="1556792"/>
            <a:ext cx="8229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9784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C6C1-92D4-4C97-827C-537129A38AFE}" type="datetimeFigureOut">
              <a:rPr lang="es-SV" smtClean="0"/>
              <a:pPr/>
              <a:t>24/2/2020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AD7-4A98-4119-8AFA-680DA018A8F5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305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C6C1-92D4-4C97-827C-537129A38AFE}" type="datetimeFigureOut">
              <a:rPr lang="es-SV" smtClean="0"/>
              <a:pPr/>
              <a:t>24/2/2020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AD7-4A98-4119-8AFA-680DA018A8F5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1461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C6C1-92D4-4C97-827C-537129A38AFE}" type="datetimeFigureOut">
              <a:rPr lang="es-SV" smtClean="0"/>
              <a:pPr/>
              <a:t>24/2/2020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AD7-4A98-4119-8AFA-680DA018A8F5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14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C6C1-92D4-4C97-827C-537129A38AFE}" type="datetimeFigureOut">
              <a:rPr lang="es-SV" smtClean="0"/>
              <a:pPr/>
              <a:t>24/2/2020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AD7-4A98-4119-8AFA-680DA018A8F5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3374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C6C1-92D4-4C97-827C-537129A38AFE}" type="datetimeFigureOut">
              <a:rPr lang="es-SV" smtClean="0"/>
              <a:pPr/>
              <a:t>24/2/2020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AD7-4A98-4119-8AFA-680DA018A8F5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3860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C6C1-92D4-4C97-827C-537129A38AFE}" type="datetimeFigureOut">
              <a:rPr lang="es-SV" smtClean="0"/>
              <a:pPr/>
              <a:t>24/2/2020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AD7-4A98-4119-8AFA-680DA018A8F5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2223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C6C1-92D4-4C97-827C-537129A38AFE}" type="datetimeFigureOut">
              <a:rPr lang="es-SV" smtClean="0"/>
              <a:pPr/>
              <a:t>24/2/2020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AD7-4A98-4119-8AFA-680DA018A8F5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8867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871461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6C6C1-92D4-4C97-827C-537129A38AFE}" type="datetimeFigureOut">
              <a:rPr lang="es-SV" smtClean="0"/>
              <a:pPr/>
              <a:t>24/2/2020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5AD7-4A98-4119-8AFA-680DA018A8F5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8811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95C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2" y="1988840"/>
            <a:ext cx="7589535" cy="1901956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b="1" dirty="0"/>
              <a:t>Una propuesta de inversiones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6499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10 Imagen" descr="Mapa PROYECTOS PROMA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8" y="33338"/>
            <a:ext cx="9144000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24C71"/>
              </a:clrFrom>
              <a:clrTo>
                <a:srgbClr val="024C7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0150" y="4321175"/>
            <a:ext cx="4746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24C71"/>
              </a:clrFrom>
              <a:clrTo>
                <a:srgbClr val="024C7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4714875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24C71"/>
              </a:clrFrom>
              <a:clrTo>
                <a:srgbClr val="024C7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4572000"/>
            <a:ext cx="50006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24C71"/>
              </a:clrFrom>
              <a:clrTo>
                <a:srgbClr val="024C7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4714875"/>
            <a:ext cx="4746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24C71"/>
              </a:clrFrom>
              <a:clrTo>
                <a:srgbClr val="024C7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4643438"/>
            <a:ext cx="50006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24C71"/>
              </a:clrFrom>
              <a:clrTo>
                <a:srgbClr val="024C7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38" y="4392613"/>
            <a:ext cx="4746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17 Imagen" descr="AVION.pn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3800475"/>
            <a:ext cx="5746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16 Imagen" descr="AVION.pn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8906" y="3717032"/>
            <a:ext cx="5746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24C71"/>
              </a:clrFrom>
              <a:clrTo>
                <a:srgbClr val="024C7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4713" y="4786313"/>
            <a:ext cx="4746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24C71"/>
              </a:clrFrom>
              <a:clrTo>
                <a:srgbClr val="024C7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4572000"/>
            <a:ext cx="4746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24C71"/>
              </a:clrFrom>
              <a:clrTo>
                <a:srgbClr val="024C7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4429125"/>
            <a:ext cx="4746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"/>
          <p:cNvSpPr txBox="1"/>
          <p:nvPr/>
        </p:nvSpPr>
        <p:spPr>
          <a:xfrm>
            <a:off x="7643834" y="4929198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ICACAL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7611032" y="3571876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b="1" dirty="0">
                <a:solidFill>
                  <a:schemeClr val="bg1"/>
                </a:solidFill>
              </a:rPr>
              <a:t>Aeropuerto Reg.</a:t>
            </a:r>
          </a:p>
          <a:p>
            <a:r>
              <a:rPr lang="es-SV" sz="1200" b="1" dirty="0">
                <a:solidFill>
                  <a:schemeClr val="bg1"/>
                </a:solidFill>
              </a:rPr>
              <a:t>La Unión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7596336" y="4119463"/>
            <a:ext cx="73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bg1"/>
                </a:solidFill>
              </a:rPr>
              <a:t>Playa</a:t>
            </a:r>
          </a:p>
          <a:p>
            <a:r>
              <a:rPr lang="es-SV" sz="1200" b="1" dirty="0">
                <a:solidFill>
                  <a:schemeClr val="bg1"/>
                </a:solidFill>
              </a:rPr>
              <a:t>Secreta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5283075" y="4286256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Indigo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Beach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347864" y="3933056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Coronas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del  Mar</a:t>
            </a:r>
          </a:p>
        </p:txBody>
      </p:sp>
      <p:sp>
        <p:nvSpPr>
          <p:cNvPr id="26" name="TextBox 6"/>
          <p:cNvSpPr txBox="1"/>
          <p:nvPr/>
        </p:nvSpPr>
        <p:spPr>
          <a:xfrm>
            <a:off x="5923751" y="5168225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SALAMAR</a:t>
            </a:r>
          </a:p>
        </p:txBody>
      </p:sp>
      <p:sp>
        <p:nvSpPr>
          <p:cNvPr id="27" name="TextBox 5"/>
          <p:cNvSpPr txBox="1"/>
          <p:nvPr/>
        </p:nvSpPr>
        <p:spPr>
          <a:xfrm>
            <a:off x="6179336" y="429309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bg1"/>
                </a:solidFill>
              </a:rPr>
              <a:t>La</a:t>
            </a:r>
          </a:p>
          <a:p>
            <a:pPr algn="ctr"/>
            <a:r>
              <a:rPr lang="es-SV" sz="1200" b="1" dirty="0">
                <a:solidFill>
                  <a:schemeClr val="bg1"/>
                </a:solidFill>
              </a:rPr>
              <a:t>Ventana</a:t>
            </a:r>
          </a:p>
        </p:txBody>
      </p:sp>
      <p:sp>
        <p:nvSpPr>
          <p:cNvPr id="28" name="TextBox 5"/>
          <p:cNvSpPr txBox="1"/>
          <p:nvPr/>
        </p:nvSpPr>
        <p:spPr>
          <a:xfrm>
            <a:off x="6689745" y="4983559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bg1"/>
                </a:solidFill>
              </a:rPr>
              <a:t>Punta </a:t>
            </a:r>
          </a:p>
          <a:p>
            <a:pPr algn="ctr"/>
            <a:r>
              <a:rPr lang="es-SV" sz="1200" b="1" dirty="0">
                <a:solidFill>
                  <a:schemeClr val="bg1"/>
                </a:solidFill>
              </a:rPr>
              <a:t>Mango</a:t>
            </a:r>
          </a:p>
        </p:txBody>
      </p:sp>
      <p:sp>
        <p:nvSpPr>
          <p:cNvPr id="29" name="TextBox 5"/>
          <p:cNvSpPr txBox="1"/>
          <p:nvPr/>
        </p:nvSpPr>
        <p:spPr>
          <a:xfrm>
            <a:off x="6813368" y="4378588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 err="1">
                <a:solidFill>
                  <a:schemeClr val="bg1"/>
                </a:solidFill>
              </a:rPr>
              <a:t>Velazul</a:t>
            </a:r>
            <a:endParaRPr lang="es-SV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3702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PROMAR: Impactos Económicos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062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dirty="0"/>
              <a:t>Los proyectos de PROMAR impulsaran el desarrollo económico, social y ambiental de El Salvador  a través de:</a:t>
            </a:r>
          </a:p>
          <a:p>
            <a:pPr marL="0" indent="0">
              <a:buNone/>
            </a:pPr>
            <a:endParaRPr lang="es-ES" sz="2400" dirty="0"/>
          </a:p>
          <a:p>
            <a:pPr lvl="0"/>
            <a:endParaRPr lang="es-ES" sz="2400" dirty="0"/>
          </a:p>
        </p:txBody>
      </p:sp>
      <p:pic>
        <p:nvPicPr>
          <p:cNvPr id="27650" name="Picture 2" descr="https://encrypted-tbn2.google.com/images?q=tbn:ANd9GcQIv8gbWiGn4TYetj3xNkKfp1uUezUyn_F4qyxKpfzPxNCnC6ow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840058"/>
            <a:ext cx="3096344" cy="308258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491880" y="2318097"/>
            <a:ext cx="55081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0" indent="-292100"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es-AR" sz="2200" dirty="0"/>
              <a:t>Incrementos en la inversión directa</a:t>
            </a:r>
          </a:p>
          <a:p>
            <a:pPr marL="749300" lvl="1" indent="-292100"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es-AR" sz="2200" dirty="0"/>
              <a:t>US$2.2 Billones</a:t>
            </a:r>
          </a:p>
          <a:p>
            <a:pPr marL="292100" lvl="0" indent="-292100">
              <a:buClr>
                <a:srgbClr val="72A376"/>
              </a:buClr>
              <a:buSzPct val="70000"/>
              <a:buFont typeface="Wingdings 2"/>
              <a:buChar char=""/>
            </a:pPr>
            <a:endParaRPr lang="es-ES" sz="800" dirty="0"/>
          </a:p>
          <a:p>
            <a:pPr marL="292100" lvl="0" indent="-292100"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es-ES" sz="2200" dirty="0"/>
              <a:t>Desarrollos turísticos con potencial de generación de más fuentes de empleo.</a:t>
            </a:r>
          </a:p>
          <a:p>
            <a:pPr marL="749300" lvl="1" indent="-292100"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es-ES" sz="2200" dirty="0"/>
              <a:t>193 ,000 empleos </a:t>
            </a:r>
          </a:p>
          <a:p>
            <a:pPr lvl="1">
              <a:buClr>
                <a:srgbClr val="72A376"/>
              </a:buClr>
              <a:buSzPct val="70000"/>
            </a:pPr>
            <a:r>
              <a:rPr lang="es-ES" sz="2200" dirty="0"/>
              <a:t>     (27,000 directos y 166,000  indirectos)</a:t>
            </a:r>
          </a:p>
          <a:p>
            <a:pPr marL="292100" lvl="0" indent="-292100">
              <a:buClr>
                <a:srgbClr val="72A376"/>
              </a:buClr>
              <a:buSzPct val="70000"/>
              <a:buFont typeface="Wingdings 2"/>
              <a:buChar char=""/>
            </a:pPr>
            <a:endParaRPr lang="es-AR" sz="800" dirty="0"/>
          </a:p>
          <a:p>
            <a:pPr marL="292100" lvl="0" indent="-292100"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es-AR" sz="2200" dirty="0"/>
              <a:t>Impulso a otros sectores y otras actividades productivas  (de bienes y servicios) de la población de la zona costero marina.</a:t>
            </a:r>
          </a:p>
          <a:p>
            <a:pPr marL="292100" lvl="0" indent="-292100">
              <a:buClr>
                <a:srgbClr val="72A376"/>
              </a:buClr>
              <a:buSzPct val="70000"/>
              <a:buFont typeface="Wingdings 2"/>
              <a:buChar char=""/>
            </a:pPr>
            <a:endParaRPr lang="es-ES" sz="800" dirty="0"/>
          </a:p>
          <a:p>
            <a:pPr marL="292100" lvl="0" indent="-292100"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es-SV" sz="2200" dirty="0"/>
              <a:t>Creación de oportunidades y favoreciendo condiciones de seguridad y paz social.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34546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SV" dirty="0"/>
              <a:t>Proyecto: Coronas del Mar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1341487"/>
            <a:ext cx="4177159" cy="5327873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1700"/>
              </a:lnSpc>
              <a:buNone/>
            </a:pPr>
            <a:r>
              <a:rPr lang="es-SV" sz="1800" dirty="0"/>
              <a:t>Objetivo: Convertir la zona costero marina de San Luis Talpa en un desarrollo turístico y residencial en armonía con el medio ambiente y la comunidad: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Generación de  2500 Empleos Directos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Impacto en 21,675 personas que viven en el municipio de San Luis Talpa.</a:t>
            </a:r>
          </a:p>
          <a:p>
            <a:pPr>
              <a:lnSpc>
                <a:spcPts val="1700"/>
              </a:lnSpc>
            </a:pPr>
            <a:endParaRPr lang="es-SV" sz="1800" dirty="0"/>
          </a:p>
          <a:p>
            <a:pPr marL="0" indent="0">
              <a:lnSpc>
                <a:spcPts val="1700"/>
              </a:lnSpc>
              <a:buNone/>
            </a:pPr>
            <a:r>
              <a:rPr lang="es-SV" sz="1800" dirty="0"/>
              <a:t>Proyecto Incluye: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Campus </a:t>
            </a:r>
            <a:r>
              <a:rPr lang="es-SV" sz="1800" dirty="0" err="1"/>
              <a:t>Multiuniversitario</a:t>
            </a:r>
            <a:r>
              <a:rPr lang="es-SV" sz="1800" dirty="0"/>
              <a:t>: Ciencias del Mar  y Ambientales</a:t>
            </a:r>
          </a:p>
          <a:p>
            <a:pPr>
              <a:lnSpc>
                <a:spcPts val="1500"/>
              </a:lnSpc>
            </a:pPr>
            <a:r>
              <a:rPr lang="es-SV" sz="1800" dirty="0"/>
              <a:t>Mercado, Restaurante, y otras facilidades para administración Comunitaria</a:t>
            </a:r>
          </a:p>
          <a:p>
            <a:pPr>
              <a:lnSpc>
                <a:spcPts val="1500"/>
              </a:lnSpc>
            </a:pPr>
            <a:r>
              <a:rPr lang="es-SV" sz="1800" dirty="0"/>
              <a:t>Acuario</a:t>
            </a:r>
          </a:p>
          <a:p>
            <a:pPr>
              <a:lnSpc>
                <a:spcPts val="1500"/>
              </a:lnSpc>
            </a:pPr>
            <a:r>
              <a:rPr lang="en-US" sz="1800" dirty="0" err="1"/>
              <a:t>Cuartos</a:t>
            </a:r>
            <a:r>
              <a:rPr lang="en-US" sz="1800" dirty="0"/>
              <a:t> </a:t>
            </a:r>
            <a:r>
              <a:rPr lang="en-US" sz="1800" dirty="0" err="1"/>
              <a:t>fríos</a:t>
            </a:r>
            <a:r>
              <a:rPr lang="en-US" sz="1800" dirty="0"/>
              <a:t> </a:t>
            </a:r>
            <a:r>
              <a:rPr lang="en-US" sz="1800" dirty="0" err="1"/>
              <a:t>para</a:t>
            </a:r>
            <a:r>
              <a:rPr lang="en-US" sz="1800" dirty="0"/>
              <a:t> </a:t>
            </a:r>
            <a:r>
              <a:rPr lang="en-US" sz="1800" dirty="0" err="1"/>
              <a:t>pescadores</a:t>
            </a:r>
            <a:r>
              <a:rPr lang="en-US" sz="1800" dirty="0"/>
              <a:t> </a:t>
            </a:r>
            <a:r>
              <a:rPr lang="en-US" sz="1800" dirty="0" err="1"/>
              <a:t>artesanales</a:t>
            </a:r>
            <a:r>
              <a:rPr lang="en-US" sz="1800" dirty="0"/>
              <a:t> </a:t>
            </a:r>
          </a:p>
          <a:p>
            <a:pPr>
              <a:lnSpc>
                <a:spcPts val="1500"/>
              </a:lnSpc>
            </a:pPr>
            <a:r>
              <a:rPr lang="es-SV" sz="1800" dirty="0"/>
              <a:t>Programa de Protección a la Tortuga Marina</a:t>
            </a:r>
          </a:p>
          <a:p>
            <a:pPr>
              <a:lnSpc>
                <a:spcPts val="1700"/>
              </a:lnSpc>
            </a:pPr>
            <a:r>
              <a:rPr lang="en-US" sz="1800" dirty="0" err="1"/>
              <a:t>Administración</a:t>
            </a:r>
            <a:r>
              <a:rPr lang="en-US" sz="1800" dirty="0"/>
              <a:t> y </a:t>
            </a:r>
            <a:r>
              <a:rPr lang="en-US" sz="1800" dirty="0" err="1"/>
              <a:t>Conservación</a:t>
            </a:r>
            <a:r>
              <a:rPr lang="en-US" sz="1800" dirty="0"/>
              <a:t> de Area Natural </a:t>
            </a:r>
            <a:r>
              <a:rPr lang="en-US" sz="1800" dirty="0" err="1"/>
              <a:t>Protegida</a:t>
            </a:r>
            <a:r>
              <a:rPr lang="en-US" sz="1800" dirty="0"/>
              <a:t>.</a:t>
            </a:r>
          </a:p>
          <a:p>
            <a:pPr>
              <a:lnSpc>
                <a:spcPts val="1700"/>
              </a:lnSpc>
            </a:pPr>
            <a:r>
              <a:rPr lang="en-US" sz="1800" dirty="0" err="1"/>
              <a:t>Apoyo</a:t>
            </a:r>
            <a:r>
              <a:rPr lang="en-US" sz="1800" dirty="0"/>
              <a:t> al </a:t>
            </a:r>
            <a:r>
              <a:rPr lang="en-US" sz="1800" dirty="0" err="1"/>
              <a:t>turismo</a:t>
            </a:r>
            <a:r>
              <a:rPr lang="en-US" sz="1800" dirty="0"/>
              <a:t> rural y </a:t>
            </a:r>
            <a:r>
              <a:rPr lang="en-US" sz="1800" dirty="0" err="1"/>
              <a:t>otros</a:t>
            </a:r>
            <a:r>
              <a:rPr lang="en-US" sz="1800" dirty="0"/>
              <a:t> </a:t>
            </a:r>
            <a:r>
              <a:rPr lang="en-US" sz="1800" dirty="0" err="1"/>
              <a:t>aspectos</a:t>
            </a:r>
            <a:r>
              <a:rPr lang="en-US" sz="1800" dirty="0"/>
              <a:t> de </a:t>
            </a:r>
            <a:r>
              <a:rPr lang="en-US" sz="1800" dirty="0" err="1"/>
              <a:t>desarrollo</a:t>
            </a:r>
            <a:endParaRPr lang="en-US" sz="1800" dirty="0"/>
          </a:p>
        </p:txBody>
      </p:sp>
      <p:sp>
        <p:nvSpPr>
          <p:cNvPr id="6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19475" y="4076700"/>
            <a:ext cx="16716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251520" y="3644428"/>
            <a:ext cx="4032448" cy="302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700"/>
              </a:lnSpc>
              <a:buNone/>
            </a:pPr>
            <a:r>
              <a:rPr lang="es-SV" sz="1800" dirty="0"/>
              <a:t>Posicionamiento principal es mediante una marina de servicio completo, operada bajo norma Blue </a:t>
            </a:r>
            <a:r>
              <a:rPr lang="es-SV" sz="1800" dirty="0" err="1"/>
              <a:t>Flag</a:t>
            </a:r>
            <a:r>
              <a:rPr lang="es-SV" sz="1800" dirty="0"/>
              <a:t>, que sirve para enlazar las masas de botes de la costa Oeste de EEUU con las mismas que navegan en Costa Rica, Panamá y Sur América. El proyecto se consolida alrededor de una gestión compartida con universidades locales, organizaciones científicas, las comunidades aledañas, y  la interacción y gestión de las anteriores de los productos turísticos y medioambientales adscritos al proyecto.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1" y="2162943"/>
            <a:ext cx="1749029" cy="139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56" y="1268760"/>
            <a:ext cx="3184860" cy="1959448"/>
          </a:xfrm>
          <a:prstGeom prst="rect">
            <a:avLst/>
          </a:prstGeom>
        </p:spPr>
      </p:pic>
      <p:pic>
        <p:nvPicPr>
          <p:cNvPr id="7" name="Picture 7" descr="C:\Users\Julia\Documents\PROMAR\unificación\masterplans\Logos\corona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9081"/>
            <a:ext cx="1810304" cy="13582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5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SV" dirty="0"/>
              <a:t>Proyecto: La Ventana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1341487"/>
            <a:ext cx="4177159" cy="5327873"/>
          </a:xfrm>
        </p:spPr>
        <p:txBody>
          <a:bodyPr>
            <a:normAutofit/>
          </a:bodyPr>
          <a:lstStyle/>
          <a:p>
            <a:pPr marL="0" indent="0">
              <a:lnSpc>
                <a:spcPts val="1700"/>
              </a:lnSpc>
              <a:buNone/>
            </a:pPr>
            <a:r>
              <a:rPr lang="es-SV" sz="1800" dirty="0"/>
              <a:t>Objetivo:  Apoyar el desarrollo turístico y residencial de la zona marino costera de </a:t>
            </a:r>
            <a:r>
              <a:rPr lang="es-SV" sz="1800" dirty="0" err="1"/>
              <a:t>Jucuarán</a:t>
            </a:r>
            <a:r>
              <a:rPr lang="es-SV" sz="1800" dirty="0"/>
              <a:t>, en armonía con el medio ambiente y la comunidad. 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Generación de 3,000  Empleos Directos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Junto al proyecto </a:t>
            </a:r>
            <a:r>
              <a:rPr lang="es-SV" sz="1800" dirty="0" err="1"/>
              <a:t>Salamar</a:t>
            </a:r>
            <a:r>
              <a:rPr lang="es-SV" sz="1800" dirty="0"/>
              <a:t>, impacto directo en 13,424 personas que viven en el municipio de </a:t>
            </a:r>
            <a:r>
              <a:rPr lang="es-SV" sz="1800" dirty="0" err="1"/>
              <a:t>Jucuarán</a:t>
            </a:r>
            <a:r>
              <a:rPr lang="es-SV" sz="1800" dirty="0"/>
              <a:t>.</a:t>
            </a:r>
          </a:p>
          <a:p>
            <a:pPr marL="0" indent="0">
              <a:lnSpc>
                <a:spcPts val="1700"/>
              </a:lnSpc>
              <a:buNone/>
            </a:pPr>
            <a:endParaRPr lang="es-SV" sz="1800" dirty="0"/>
          </a:p>
          <a:p>
            <a:pPr marL="0" indent="0">
              <a:lnSpc>
                <a:spcPts val="1700"/>
              </a:lnSpc>
              <a:buNone/>
            </a:pPr>
            <a:r>
              <a:rPr lang="es-SV" sz="1800" dirty="0"/>
              <a:t>Proyecto Incluye: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Parcelas Agrícolas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Proyectos de conservación del medio ambiente.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Apoyo a reciclaje y otros emprendimientos sociales que generen empleo.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Proyectos Educativos y Tecnologías amigables con el medio ambiente en favor de la comunidad.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Apoyo al Agroturismo y otros proyectos </a:t>
            </a:r>
            <a:r>
              <a:rPr lang="es-SV" sz="1800" dirty="0" err="1"/>
              <a:t>turisticos</a:t>
            </a:r>
            <a:r>
              <a:rPr lang="es-SV" sz="1800" dirty="0"/>
              <a:t> en la zona.</a:t>
            </a:r>
          </a:p>
          <a:p>
            <a:pPr>
              <a:lnSpc>
                <a:spcPts val="1700"/>
              </a:lnSpc>
            </a:pPr>
            <a:endParaRPr lang="en-US" sz="1800" dirty="0"/>
          </a:p>
        </p:txBody>
      </p:sp>
      <p:sp>
        <p:nvSpPr>
          <p:cNvPr id="6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19475" y="4076700"/>
            <a:ext cx="16716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395536" y="4617244"/>
            <a:ext cx="4032448" cy="1728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700"/>
              </a:lnSpc>
              <a:buNone/>
            </a:pPr>
            <a:r>
              <a:rPr lang="es-ES" sz="1800" dirty="0"/>
              <a:t>Se busca el desarrollo integral a través del turismo sostenible, buscando el equilibrio entre la conservación del medio ambiente y el crecimiento económico de los sectores participantes, con el objetivo final de mejorar la calidad de vida de  la población.</a:t>
            </a:r>
            <a:endParaRPr lang="es-SV" sz="1800" dirty="0"/>
          </a:p>
        </p:txBody>
      </p:sp>
      <p:pic>
        <p:nvPicPr>
          <p:cNvPr id="9" name="Picture 2" descr="C:\Users\Julia\Documents\PROMAR\unificación\masterplans\LV Master P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26" y="1197124"/>
            <a:ext cx="207835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Julia\Documents\PROMAR\unificación\masterplans\Logos\logo%20La%20Ventana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6" y="1197124"/>
            <a:ext cx="2157602" cy="1512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DSC02577"/>
          <p:cNvPicPr>
            <a:picLocks noChangeAspect="1" noChangeArrowheads="1"/>
          </p:cNvPicPr>
          <p:nvPr/>
        </p:nvPicPr>
        <p:blipFill>
          <a:blip r:embed="rId7" cstate="email">
            <a:lum contrast="30000"/>
          </a:blip>
          <a:srcRect/>
          <a:stretch>
            <a:fillRect/>
          </a:stretch>
        </p:blipFill>
        <p:spPr bwMode="auto">
          <a:xfrm>
            <a:off x="332156" y="2457636"/>
            <a:ext cx="2227234" cy="190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746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SV" dirty="0"/>
              <a:t>Proyectos: </a:t>
            </a:r>
            <a:r>
              <a:rPr lang="es-SV" dirty="0" err="1"/>
              <a:t>Salamar</a:t>
            </a:r>
            <a:r>
              <a:rPr lang="es-SV" dirty="0"/>
              <a:t> e </a:t>
            </a:r>
            <a:r>
              <a:rPr lang="es-SV" dirty="0" err="1"/>
              <a:t>Icacal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1341487"/>
            <a:ext cx="4177159" cy="532787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s-SV" sz="1800" dirty="0"/>
              <a:t>ICACAL </a:t>
            </a:r>
          </a:p>
          <a:p>
            <a:pPr lvl="0"/>
            <a:r>
              <a:rPr lang="es-SV" sz="1800" dirty="0"/>
              <a:t>Generación de </a:t>
            </a:r>
            <a:r>
              <a:rPr lang="es-MX" sz="1800" dirty="0"/>
              <a:t>2,400 a 5,900  Empleos Directos</a:t>
            </a:r>
            <a:endParaRPr lang="es-SV" sz="1800" dirty="0"/>
          </a:p>
          <a:p>
            <a:pPr lvl="0"/>
            <a:r>
              <a:rPr lang="es-MX" sz="1800" dirty="0"/>
              <a:t>Impacto en 7,567 personas que viven en el municipio de </a:t>
            </a:r>
            <a:r>
              <a:rPr lang="es-MX" sz="1800" dirty="0" err="1"/>
              <a:t>Intipucá</a:t>
            </a:r>
            <a:r>
              <a:rPr lang="es-MX" sz="1800" dirty="0"/>
              <a:t>, La Unión.</a:t>
            </a:r>
            <a:endParaRPr lang="es-SV" sz="1800" dirty="0"/>
          </a:p>
          <a:p>
            <a:pPr marL="0" lvl="0" indent="0">
              <a:buNone/>
            </a:pPr>
            <a:r>
              <a:rPr lang="es-SV" sz="1800" dirty="0"/>
              <a:t>SALAMAR</a:t>
            </a:r>
          </a:p>
          <a:p>
            <a:pPr lvl="0"/>
            <a:r>
              <a:rPr lang="es-SV" sz="1800" dirty="0"/>
              <a:t>Generación de 2,400 a 3,400  Empleos Directos</a:t>
            </a:r>
          </a:p>
          <a:p>
            <a:pPr lvl="0"/>
            <a:r>
              <a:rPr lang="es-SV" sz="1800" dirty="0"/>
              <a:t>Junto al proyecto La Ventana, impacto directo en 13,424 personas que viven en el municipio de </a:t>
            </a:r>
            <a:r>
              <a:rPr lang="es-SV" sz="1800" dirty="0" err="1"/>
              <a:t>Jucuarán</a:t>
            </a:r>
            <a:r>
              <a:rPr lang="es-SV" sz="1800" dirty="0"/>
              <a:t>, Usulután.</a:t>
            </a:r>
          </a:p>
          <a:p>
            <a:pPr marL="0" lvl="0" indent="0">
              <a:buNone/>
            </a:pPr>
            <a:endParaRPr lang="es-SV" sz="1800" dirty="0"/>
          </a:p>
          <a:p>
            <a:pPr marL="0" indent="0">
              <a:lnSpc>
                <a:spcPts val="1700"/>
              </a:lnSpc>
              <a:buNone/>
            </a:pPr>
            <a:r>
              <a:rPr lang="es-SV" sz="1800" dirty="0"/>
              <a:t>Proyectos Incluye: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Conservación de tortugas marinas.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Apoyos Educativos.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Encadenamiento de proyectos productivos locales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Proyectos de apoyo en favor de la protección y conservación de manglares, humedales, flora y fauna costero marina 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Apoyos comunitarios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Fomento al turismo  en la zona.</a:t>
            </a:r>
          </a:p>
          <a:p>
            <a:pPr>
              <a:lnSpc>
                <a:spcPts val="1700"/>
              </a:lnSpc>
            </a:pPr>
            <a:endParaRPr lang="en-US" sz="1800" dirty="0"/>
          </a:p>
        </p:txBody>
      </p:sp>
      <p:sp>
        <p:nvSpPr>
          <p:cNvPr id="6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19475" y="4076700"/>
            <a:ext cx="16716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96294" y="3627264"/>
            <a:ext cx="4032448" cy="3061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700"/>
              </a:lnSpc>
              <a:buNone/>
            </a:pPr>
            <a:r>
              <a:rPr lang="es-ES" sz="1800" dirty="0"/>
              <a:t>Se busca el desarrollo integral a través del turismo sostenible, buscando el equilibrio entre la conservación del medio ambiente y el crecimiento económico de los sectores participantes, con el objetivo final de mejorar la calidad de vida de  la población.</a:t>
            </a:r>
          </a:p>
          <a:p>
            <a:pPr marL="0" indent="0" algn="just">
              <a:lnSpc>
                <a:spcPts val="1700"/>
              </a:lnSpc>
              <a:buNone/>
            </a:pPr>
            <a:r>
              <a:rPr lang="es-SV" sz="1800" dirty="0"/>
              <a:t>Objetivos:  </a:t>
            </a:r>
          </a:p>
          <a:p>
            <a:pPr algn="just">
              <a:lnSpc>
                <a:spcPts val="1700"/>
              </a:lnSpc>
            </a:pPr>
            <a:r>
              <a:rPr lang="es-SV" sz="1800" dirty="0"/>
              <a:t>Lograr un desarrollo sostenible en los proyectos de desarrollo turístico. </a:t>
            </a:r>
          </a:p>
          <a:p>
            <a:pPr algn="just">
              <a:lnSpc>
                <a:spcPts val="1700"/>
              </a:lnSpc>
            </a:pPr>
            <a:r>
              <a:rPr lang="es-SV" sz="1800" dirty="0"/>
              <a:t>Consideramos que los aspectos sociales y ambientales son primordiales y por ello se han enfocado las acciones actuales y de mediano plazo a dichas áreas.</a:t>
            </a:r>
          </a:p>
          <a:p>
            <a:pPr marL="0" indent="0" algn="just">
              <a:lnSpc>
                <a:spcPts val="1700"/>
              </a:lnSpc>
              <a:buNone/>
            </a:pPr>
            <a:endParaRPr lang="es-SV" sz="18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5" y="1282551"/>
            <a:ext cx="2756451" cy="92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Content Placeholder 7" descr="P1019746.T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86034" y="1277691"/>
            <a:ext cx="1542708" cy="205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Content Placeholder 6" descr="P1019755.T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5535" y="1996251"/>
            <a:ext cx="2520281" cy="154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850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SV" dirty="0"/>
              <a:t>Proyecto: Playa Secreta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1341487"/>
            <a:ext cx="4177159" cy="5327873"/>
          </a:xfrm>
        </p:spPr>
        <p:txBody>
          <a:bodyPr>
            <a:normAutofit/>
          </a:bodyPr>
          <a:lstStyle/>
          <a:p>
            <a:pPr marL="0" indent="0">
              <a:lnSpc>
                <a:spcPts val="1700"/>
              </a:lnSpc>
              <a:buNone/>
            </a:pPr>
            <a:r>
              <a:rPr lang="es-SV" sz="1800" dirty="0"/>
              <a:t>Objetivo: Desarrollo Turístico en el municipio de </a:t>
            </a:r>
            <a:r>
              <a:rPr lang="es-SV" sz="1800" dirty="0" err="1"/>
              <a:t>Conchagua</a:t>
            </a:r>
            <a:r>
              <a:rPr lang="es-SV" sz="1800" dirty="0"/>
              <a:t>, en armonía con el medio ambiente y la comunidad: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Generación de  8000 Empleos Directos y hasta 71000 Empleos Indirectos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Impacto en 37,362 personas que viven en el municipio de </a:t>
            </a:r>
            <a:r>
              <a:rPr lang="es-SV" sz="1800" dirty="0" err="1"/>
              <a:t>Conchagua</a:t>
            </a:r>
            <a:r>
              <a:rPr lang="es-SV" sz="1800" dirty="0"/>
              <a:t>, La Unión.</a:t>
            </a:r>
          </a:p>
          <a:p>
            <a:pPr marL="0" indent="0">
              <a:lnSpc>
                <a:spcPts val="1700"/>
              </a:lnSpc>
              <a:buNone/>
            </a:pPr>
            <a:endParaRPr lang="es-SV" sz="1800" dirty="0"/>
          </a:p>
          <a:p>
            <a:pPr marL="0" indent="0">
              <a:lnSpc>
                <a:spcPts val="1700"/>
              </a:lnSpc>
              <a:buNone/>
            </a:pPr>
            <a:r>
              <a:rPr lang="es-SV" sz="1800" dirty="0"/>
              <a:t>Proyecto Incluye: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Apoyo y rescate del arte y la cultura nacional.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Conservación de fauna y flora de la zona.</a:t>
            </a:r>
          </a:p>
          <a:p>
            <a:pPr>
              <a:lnSpc>
                <a:spcPts val="1700"/>
              </a:lnSpc>
            </a:pPr>
            <a:r>
              <a:rPr lang="es-SV" sz="1800" dirty="0"/>
              <a:t>Apoyo a la protección y conservación de áreas naturales protegidas aledañas.</a:t>
            </a:r>
          </a:p>
          <a:p>
            <a:pPr>
              <a:lnSpc>
                <a:spcPts val="1700"/>
              </a:lnSpc>
            </a:pPr>
            <a:r>
              <a:rPr lang="en-US" sz="1800" dirty="0" err="1"/>
              <a:t>Cuartos</a:t>
            </a:r>
            <a:r>
              <a:rPr lang="en-US" sz="1800" dirty="0"/>
              <a:t> </a:t>
            </a:r>
            <a:r>
              <a:rPr lang="en-US" sz="1800" dirty="0" err="1"/>
              <a:t>frios</a:t>
            </a:r>
            <a:r>
              <a:rPr lang="en-US" sz="1800" dirty="0"/>
              <a:t> </a:t>
            </a:r>
            <a:r>
              <a:rPr lang="en-US" sz="1800" dirty="0" err="1"/>
              <a:t>para</a:t>
            </a:r>
            <a:r>
              <a:rPr lang="en-US" sz="1800" dirty="0"/>
              <a:t> </a:t>
            </a:r>
            <a:r>
              <a:rPr lang="en-US" sz="1800" dirty="0" err="1"/>
              <a:t>pescadores</a:t>
            </a:r>
            <a:r>
              <a:rPr lang="en-US" sz="1800" dirty="0"/>
              <a:t> </a:t>
            </a:r>
            <a:r>
              <a:rPr lang="en-US" sz="1800" dirty="0" err="1"/>
              <a:t>artesanales</a:t>
            </a:r>
            <a:r>
              <a:rPr lang="en-US" sz="1800" dirty="0"/>
              <a:t> </a:t>
            </a:r>
          </a:p>
          <a:p>
            <a:pPr>
              <a:lnSpc>
                <a:spcPts val="1700"/>
              </a:lnSpc>
            </a:pPr>
            <a:r>
              <a:rPr lang="en-US" sz="1800" dirty="0" err="1"/>
              <a:t>Apoyo</a:t>
            </a:r>
            <a:r>
              <a:rPr lang="en-US" sz="1800" dirty="0"/>
              <a:t> al </a:t>
            </a:r>
            <a:r>
              <a:rPr lang="en-US" sz="1800" dirty="0" err="1"/>
              <a:t>turismo</a:t>
            </a:r>
            <a:r>
              <a:rPr lang="en-US" sz="1800" dirty="0"/>
              <a:t> local y </a:t>
            </a:r>
            <a:r>
              <a:rPr lang="en-US" sz="1800" dirty="0" err="1"/>
              <a:t>otros</a:t>
            </a:r>
            <a:r>
              <a:rPr lang="en-US" sz="1800" dirty="0"/>
              <a:t> </a:t>
            </a:r>
            <a:r>
              <a:rPr lang="en-US" sz="1800" dirty="0" err="1"/>
              <a:t>aspectos</a:t>
            </a:r>
            <a:r>
              <a:rPr lang="en-US" sz="1800" dirty="0"/>
              <a:t> de </a:t>
            </a:r>
            <a:r>
              <a:rPr lang="en-US" sz="1800" dirty="0" err="1"/>
              <a:t>desarrollo</a:t>
            </a:r>
            <a:endParaRPr lang="en-US" sz="1800" dirty="0"/>
          </a:p>
        </p:txBody>
      </p:sp>
      <p:sp>
        <p:nvSpPr>
          <p:cNvPr id="6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19475" y="4076700"/>
            <a:ext cx="16716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251520" y="4365104"/>
            <a:ext cx="4032448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700"/>
              </a:lnSpc>
              <a:buNone/>
            </a:pPr>
            <a:r>
              <a:rPr lang="es-SV" sz="1800" dirty="0"/>
              <a:t>El proyecto se consolida alrededor de:</a:t>
            </a:r>
          </a:p>
          <a:p>
            <a:pPr lvl="0"/>
            <a:r>
              <a:rPr lang="es-MX" sz="1800" dirty="0"/>
              <a:t>La Villa del Puerto.</a:t>
            </a:r>
            <a:endParaRPr lang="es-SV" sz="1800" dirty="0"/>
          </a:p>
          <a:p>
            <a:pPr lvl="0"/>
            <a:r>
              <a:rPr lang="es-MX" sz="1800" dirty="0"/>
              <a:t>La Villa histórica</a:t>
            </a:r>
            <a:endParaRPr lang="es-SV" sz="1800" dirty="0"/>
          </a:p>
          <a:p>
            <a:pPr lvl="0"/>
            <a:r>
              <a:rPr lang="es-MX" sz="1800" dirty="0"/>
              <a:t>El Puerto de Cruceros.</a:t>
            </a:r>
            <a:endParaRPr lang="es-SV" sz="1800" dirty="0"/>
          </a:p>
          <a:p>
            <a:pPr marL="0" indent="0" algn="just">
              <a:lnSpc>
                <a:spcPts val="1700"/>
              </a:lnSpc>
              <a:buNone/>
            </a:pPr>
            <a:r>
              <a:rPr lang="es-SV" sz="1800" dirty="0"/>
              <a:t>En gestión compartida con gobierno, organizaciones locales e internacionales, las comunidades aledañas, en favor del desarrollo turístico, la conservación del medio ambiente, y el desarrollo de la cultura y las artes.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3141" y="1399283"/>
            <a:ext cx="2202866" cy="140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 descr="Description: http://www.playasecreta.com/images/logo_playasecret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9642"/>
            <a:ext cx="2304256" cy="1345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6" y="2718870"/>
            <a:ext cx="4066154" cy="1502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6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PROMAR: Proyectos de Inversión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872" y="1556792"/>
            <a:ext cx="8229600" cy="4525963"/>
          </a:xfrm>
        </p:spPr>
        <p:txBody>
          <a:bodyPr numCol="2">
            <a:normAutofit/>
          </a:bodyPr>
          <a:lstStyle/>
          <a:p>
            <a:r>
              <a:rPr lang="es-SV" sz="3600" dirty="0"/>
              <a:t>Coronas del Mar</a:t>
            </a:r>
          </a:p>
          <a:p>
            <a:r>
              <a:rPr lang="es-SV" sz="3600" dirty="0" err="1"/>
              <a:t>Indigo</a:t>
            </a:r>
            <a:r>
              <a:rPr lang="es-SV" sz="3600" dirty="0"/>
              <a:t> </a:t>
            </a:r>
            <a:r>
              <a:rPr lang="es-SV" sz="3600" dirty="0" err="1"/>
              <a:t>Bay</a:t>
            </a:r>
            <a:r>
              <a:rPr lang="es-SV" sz="3600" dirty="0"/>
              <a:t> &amp; Beach</a:t>
            </a:r>
          </a:p>
          <a:p>
            <a:r>
              <a:rPr lang="es-SV" sz="3600" dirty="0" err="1"/>
              <a:t>Salamar</a:t>
            </a:r>
            <a:endParaRPr lang="es-SV" sz="3600" dirty="0"/>
          </a:p>
          <a:p>
            <a:r>
              <a:rPr lang="es-SV" sz="3600" dirty="0"/>
              <a:t>La Ventana</a:t>
            </a:r>
          </a:p>
          <a:p>
            <a:r>
              <a:rPr lang="es-SV" sz="3600" dirty="0" err="1"/>
              <a:t>Icacal</a:t>
            </a:r>
            <a:endParaRPr lang="es-SV" sz="3600" dirty="0"/>
          </a:p>
          <a:p>
            <a:r>
              <a:rPr lang="es-SV" sz="3600" dirty="0"/>
              <a:t>Playa Secreta</a:t>
            </a:r>
          </a:p>
          <a:p>
            <a:pPr marL="722313"/>
            <a:r>
              <a:rPr lang="es-SV" sz="3600" dirty="0"/>
              <a:t>Aeropuerto Regional de La Unión</a:t>
            </a:r>
          </a:p>
          <a:p>
            <a:pPr marL="722313"/>
            <a:r>
              <a:rPr lang="es-SV" sz="3600" dirty="0" err="1"/>
              <a:t>Velazul</a:t>
            </a:r>
            <a:endParaRPr lang="es-SV" sz="3600" dirty="0"/>
          </a:p>
          <a:p>
            <a:pPr marL="722313"/>
            <a:r>
              <a:rPr lang="es-SV" sz="3600" dirty="0"/>
              <a:t>Punta Mango</a:t>
            </a:r>
          </a:p>
          <a:p>
            <a:pPr marL="722313"/>
            <a:r>
              <a:rPr lang="es-SV" sz="3600" dirty="0"/>
              <a:t>Y otros</a:t>
            </a:r>
          </a:p>
          <a:p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295685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SV" dirty="0"/>
              <a:t>PROMAR: Impactos Sociales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8944" y="1110754"/>
            <a:ext cx="8165504" cy="2808312"/>
          </a:xfrm>
        </p:spPr>
        <p:txBody>
          <a:bodyPr>
            <a:noAutofit/>
          </a:bodyPr>
          <a:lstStyle/>
          <a:p>
            <a:pPr lvl="0" algn="just"/>
            <a:r>
              <a:rPr lang="es-SV" sz="2100" dirty="0"/>
              <a:t>Impacto directo en la zona costero marina, en más del 15% de la población nacional.</a:t>
            </a:r>
          </a:p>
          <a:p>
            <a:pPr lvl="0" algn="just"/>
            <a:r>
              <a:rPr lang="es-SV" sz="2100" dirty="0"/>
              <a:t>Promovemos  y potenciamos la participación de las comunidades en el desarrollo de los proyectos</a:t>
            </a:r>
          </a:p>
          <a:p>
            <a:pPr algn="just"/>
            <a:r>
              <a:rPr lang="es-SV" sz="2100" dirty="0"/>
              <a:t>Impulsamos la generación de oportunidades y las condiciones que favorezcan la inclusión, la equidad de género y la paz social.</a:t>
            </a:r>
          </a:p>
          <a:p>
            <a:pPr algn="just"/>
            <a:r>
              <a:rPr lang="es-SV" sz="2100" dirty="0"/>
              <a:t>Apoyamos temas educativos,  generación de capacidades, participación ciudadana, fomento al arte y cultura,  y la convivencia social, ambiental y económica.</a:t>
            </a:r>
            <a:endParaRPr lang="es-ES" sz="2100" dirty="0"/>
          </a:p>
          <a:p>
            <a:pPr lvl="0" algn="just"/>
            <a:endParaRPr lang="es-ES" sz="2100" dirty="0"/>
          </a:p>
          <a:p>
            <a:pPr lvl="0" algn="just">
              <a:buNone/>
            </a:pPr>
            <a:endParaRPr lang="es-ES" sz="2100" dirty="0"/>
          </a:p>
          <a:p>
            <a:pPr algn="just"/>
            <a:endParaRPr lang="es-ES" sz="2100" dirty="0"/>
          </a:p>
        </p:txBody>
      </p:sp>
      <p:pic>
        <p:nvPicPr>
          <p:cNvPr id="5" name="Picture 9" descr="Screen shot 2011-04-07 at 10.12.31 AM.png"/>
          <p:cNvPicPr>
            <a:picLocks noChangeAspect="1"/>
          </p:cNvPicPr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2164671" y="4335001"/>
            <a:ext cx="3737489" cy="2059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7" descr="Screen shot 2011-04-07 at 10.12.53 AM.png"/>
          <p:cNvPicPr>
            <a:picLocks noChangeAspect="1"/>
          </p:cNvPicPr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292464" y="4334246"/>
            <a:ext cx="1690048" cy="2042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053103" y="4334246"/>
            <a:ext cx="2723793" cy="2042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477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2880" y="1646237"/>
            <a:ext cx="8229600" cy="2901392"/>
          </a:xfrm>
        </p:spPr>
        <p:txBody>
          <a:bodyPr>
            <a:normAutofit/>
          </a:bodyPr>
          <a:lstStyle/>
          <a:p>
            <a:pPr lvl="0"/>
            <a:r>
              <a:rPr lang="es-ES" sz="2300" dirty="0"/>
              <a:t>Uso sostenible de los recursos naturales de las zonas.</a:t>
            </a:r>
          </a:p>
          <a:p>
            <a:pPr lvl="0"/>
            <a:r>
              <a:rPr lang="es-ES" sz="2300" dirty="0"/>
              <a:t>Reducción de los niveles de contaminación en  playas, manglares y humedales de las zonas costero marinas.</a:t>
            </a:r>
          </a:p>
          <a:p>
            <a:pPr lvl="0"/>
            <a:r>
              <a:rPr lang="es-ES" sz="2300" dirty="0"/>
              <a:t>Promoción y conservación de la flora y fauna de la zona.</a:t>
            </a:r>
          </a:p>
          <a:p>
            <a:pPr lvl="0"/>
            <a:r>
              <a:rPr lang="es-ES" sz="2300" dirty="0"/>
              <a:t>Impulsar la utilización de métodos amigables con el medio ambiente como energías renovables.</a:t>
            </a:r>
          </a:p>
        </p:txBody>
      </p:sp>
      <p:pic>
        <p:nvPicPr>
          <p:cNvPr id="6" name="5 Imagen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646" y="4581128"/>
            <a:ext cx="2928565" cy="180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29" descr="C:\Users\MARINA\Desktop\Las Bocanitas\Arenita\ANG_4478.jpg"/>
          <p:cNvPicPr/>
          <p:nvPr/>
        </p:nvPicPr>
        <p:blipFill>
          <a:blip r:embed="rId4" cstate="email">
            <a:alphaModFix/>
          </a:blip>
          <a:srcRect/>
          <a:stretch>
            <a:fillRect/>
          </a:stretch>
        </p:blipFill>
        <p:spPr bwMode="auto">
          <a:xfrm>
            <a:off x="6100522" y="4581128"/>
            <a:ext cx="2863965" cy="180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95C8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/>
              <a:t>PROMAR: Impactos Ambientales</a:t>
            </a:r>
            <a:endParaRPr lang="es-E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300252" y="4581128"/>
            <a:ext cx="2711907" cy="180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3432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5166320"/>
            <a:ext cx="8229600" cy="1143000"/>
          </a:xfrm>
        </p:spPr>
        <p:txBody>
          <a:bodyPr>
            <a:noAutofit/>
          </a:bodyPr>
          <a:lstStyle/>
          <a:p>
            <a:pPr algn="r"/>
            <a:br>
              <a:rPr lang="es-SV" sz="2400" dirty="0"/>
            </a:br>
            <a:r>
              <a:rPr lang="es-SV" sz="2400" dirty="0"/>
              <a:t>Contacto</a:t>
            </a:r>
            <a:br>
              <a:rPr lang="es-SV" sz="2400" dirty="0"/>
            </a:br>
            <a:r>
              <a:rPr lang="es-SV" sz="2400" dirty="0"/>
              <a:t>Marco </a:t>
            </a:r>
            <a:r>
              <a:rPr lang="es-SV" sz="2400" dirty="0" err="1"/>
              <a:t>Guirola</a:t>
            </a:r>
            <a:br>
              <a:rPr lang="es-SV" sz="2400" dirty="0"/>
            </a:br>
            <a:r>
              <a:rPr lang="es-SV" sz="2400" dirty="0"/>
              <a:t>marco.guirola@promar.org.sv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3794766" cy="950978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-2052736" y="57175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95C87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SV" sz="2400" dirty="0"/>
            </a:br>
            <a:r>
              <a:rPr lang="es-SV" sz="2400" dirty="0"/>
              <a:t>www.promar.org.sv</a:t>
            </a:r>
            <a:br>
              <a:rPr lang="es-SV" sz="2400" dirty="0"/>
            </a:br>
            <a:endParaRPr lang="es-SV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403648" y="1105633"/>
            <a:ext cx="6522122" cy="2622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424359" y="3803694"/>
            <a:ext cx="6927833" cy="962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95C8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/>
              <a:t>Muchas 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348188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0413"/>
            <a:ext cx="7772400" cy="1143000"/>
          </a:xfrm>
        </p:spPr>
        <p:txBody>
          <a:bodyPr/>
          <a:lstStyle/>
          <a:p>
            <a:pPr eaLnBrk="1" hangingPunct="1"/>
            <a:r>
              <a:rPr lang="es-ES">
                <a:solidFill>
                  <a:srgbClr val="195C87"/>
                </a:solidFill>
                <a:latin typeface="Calisto MT" charset="0"/>
                <a:cs typeface="ＭＳ Ｐゴシック"/>
              </a:rPr>
              <a:t>Misión</a:t>
            </a:r>
          </a:p>
        </p:txBody>
      </p:sp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714375" y="2000250"/>
            <a:ext cx="7848600" cy="428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SV" sz="2400" dirty="0">
                <a:latin typeface="Calibri"/>
              </a:rPr>
              <a:t>Fortalecer y promover el desarrollo sostenible de proyectos costero marinos en El Salvador junto a empresas e instituciones que contribuyan a la mejora de la imagen de nuestro país, a la calidad de vida de la población, a fomentar la cultura y la conservación del medioambiente en cada uno de los proyectos de inversión, a través del buen uso del recurso turístico.</a:t>
            </a:r>
            <a:endParaRPr lang="es-ES" sz="2400" dirty="0">
              <a:latin typeface="Calibri"/>
            </a:endParaRPr>
          </a:p>
          <a:p>
            <a:pPr eaLnBrk="0" hangingPunct="0">
              <a:lnSpc>
                <a:spcPct val="150000"/>
              </a:lnSpc>
            </a:pPr>
            <a:endParaRPr lang="es-ES" sz="2400" dirty="0">
              <a:latin typeface="Calibri"/>
              <a:ea typeface="Calibri"/>
              <a:cs typeface="Calibri"/>
            </a:endParaRPr>
          </a:p>
          <a:p>
            <a:pPr eaLnBrk="0" hangingPunct="0">
              <a:lnSpc>
                <a:spcPct val="150000"/>
              </a:lnSpc>
            </a:pPr>
            <a:endParaRPr lang="es-ES" sz="2400" dirty="0">
              <a:latin typeface="Calibri"/>
              <a:ea typeface="Calibri"/>
              <a:cs typeface="Calibri"/>
            </a:endParaRPr>
          </a:p>
          <a:p>
            <a:pPr eaLnBrk="0" hangingPunct="0">
              <a:lnSpc>
                <a:spcPct val="150000"/>
              </a:lnSpc>
            </a:pPr>
            <a:endParaRPr lang="es-ES" sz="24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60427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s-SV" sz="4000" dirty="0"/>
              <a:t>Enfoque: Inversión Turística de Largo Plazo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eaLnBrk="0" hangingPunct="0"/>
            <a:r>
              <a:rPr lang="es-ES" dirty="0"/>
              <a:t>La Asociación de Desarrolladores y Promotores Turísticos Costero Marinos, PROMAR, trabaja por el desarrollo integral del país a través del turismo sostenible, buscando el equilibrio entre la conservación del medio ambiente y el crecimiento económico de los sectores participantes, con el objetivo final de mejorar la calidad de vida de  la población.</a:t>
            </a:r>
          </a:p>
          <a:p>
            <a:pPr algn="just" eaLnBrk="0" hangingPunct="0"/>
            <a:endParaRPr lang="es-ES" dirty="0"/>
          </a:p>
          <a:p>
            <a:pPr algn="just" eaLnBrk="0" hangingPunct="0"/>
            <a:r>
              <a:rPr lang="es-ES" dirty="0"/>
              <a:t>La áreas de gestión gremial de PROMAR son principalmente el desarrollo del país como destino turístico, social y ambientalmente sostenible.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6886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es-SV" sz="3600" dirty="0"/>
              <a:t>PROMAR: Inversión en Turismo Cualitativo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110775"/>
              </p:ext>
            </p:extLst>
          </p:nvPr>
        </p:nvGraphicFramePr>
        <p:xfrm>
          <a:off x="-36512" y="992448"/>
          <a:ext cx="64807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6283" y="1110230"/>
            <a:ext cx="2635498" cy="21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55" y="3290798"/>
            <a:ext cx="2618612" cy="196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276" y="5315161"/>
            <a:ext cx="7934172" cy="149821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913021" y="2924944"/>
            <a:ext cx="1547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600" dirty="0" err="1">
                <a:solidFill>
                  <a:schemeClr val="bg1"/>
                </a:solidFill>
              </a:rPr>
              <a:t>Placencia</a:t>
            </a:r>
            <a:r>
              <a:rPr lang="es-SV" sz="1600" dirty="0">
                <a:solidFill>
                  <a:schemeClr val="bg1"/>
                </a:solidFill>
              </a:rPr>
              <a:t>, </a:t>
            </a:r>
            <a:r>
              <a:rPr lang="es-SV" sz="1600" dirty="0" err="1">
                <a:solidFill>
                  <a:schemeClr val="bg1"/>
                </a:solidFill>
              </a:rPr>
              <a:t>Belize</a:t>
            </a:r>
            <a:endParaRPr lang="es-SV" sz="16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17268" y="4869160"/>
            <a:ext cx="195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</a:rPr>
              <a:t>Grand </a:t>
            </a:r>
            <a:r>
              <a:rPr lang="es-SV" sz="1600" dirty="0" err="1">
                <a:solidFill>
                  <a:schemeClr val="bg1"/>
                </a:solidFill>
              </a:rPr>
              <a:t>Anse</a:t>
            </a:r>
            <a:r>
              <a:rPr lang="es-SV" sz="1600" dirty="0">
                <a:solidFill>
                  <a:schemeClr val="bg1"/>
                </a:solidFill>
              </a:rPr>
              <a:t>, Granada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55576" y="6381328"/>
            <a:ext cx="2850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600" dirty="0" err="1">
                <a:solidFill>
                  <a:schemeClr val="bg1"/>
                </a:solidFill>
              </a:rPr>
              <a:t>Icacal</a:t>
            </a:r>
            <a:r>
              <a:rPr lang="es-SV" sz="1600" dirty="0">
                <a:solidFill>
                  <a:schemeClr val="bg1"/>
                </a:solidFill>
              </a:rPr>
              <a:t>, El Salvador Foto: </a:t>
            </a:r>
            <a:r>
              <a:rPr lang="es-SV" sz="1600" dirty="0"/>
              <a:t> </a:t>
            </a:r>
            <a:r>
              <a:rPr lang="es-SV" sz="1600" dirty="0">
                <a:solidFill>
                  <a:schemeClr val="bg1"/>
                </a:solidFill>
              </a:rPr>
              <a:t>CIVITAS</a:t>
            </a:r>
          </a:p>
        </p:txBody>
      </p:sp>
    </p:spTree>
    <p:extLst>
      <p:ext uri="{BB962C8B-B14F-4D97-AF65-F5344CB8AC3E}">
        <p14:creationId xmlns:p14="http://schemas.microsoft.com/office/powerpoint/2010/main" val="378045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Condiciones Necesarias para Generar </a:t>
            </a:r>
            <a:br>
              <a:rPr lang="es-SV" dirty="0"/>
            </a:br>
            <a:r>
              <a:rPr lang="es-SV" dirty="0"/>
              <a:t>Inversión en Turismo Cualitativo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19552818"/>
              </p:ext>
            </p:extLst>
          </p:nvPr>
        </p:nvGraphicFramePr>
        <p:xfrm>
          <a:off x="467544" y="1628800"/>
          <a:ext cx="9096672" cy="499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345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s-SV" sz="3800" dirty="0"/>
              <a:t>Impulso al desarrollo de la zona costero marina: Incentivos a la Inversión Turística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SV" dirty="0"/>
              <a:t>La inversión en la zona costero marina es un elemento clave para generar condiciones sociales y económicas que beneficien a la población y la conservación del medio ambiente.</a:t>
            </a:r>
          </a:p>
          <a:p>
            <a:pPr lvl="0"/>
            <a:r>
              <a:rPr lang="es-SV" dirty="0"/>
              <a:t>El sector turístico es uno de los sectores más incluyentes, desencadenantes de otras industrias, y genera empleos de mayor calidad y mayores oportunidades a </a:t>
            </a:r>
            <a:r>
              <a:rPr lang="es-SV" dirty="0" err="1"/>
              <a:t>MYPEs</a:t>
            </a:r>
            <a:r>
              <a:rPr lang="es-SV" dirty="0"/>
              <a:t>.</a:t>
            </a:r>
          </a:p>
          <a:p>
            <a:pPr lvl="0"/>
            <a:r>
              <a:rPr lang="es-SV" dirty="0"/>
              <a:t>Los incentivos para el crecimiento del sector turístico en una forma planificada, puede ser una apuesta de nación que cree las bases de un sistema social, económico y ambiental en beneficio de la población actual y futura de El Salvador.</a:t>
            </a:r>
          </a:p>
        </p:txBody>
      </p:sp>
    </p:spTree>
    <p:extLst>
      <p:ext uri="{BB962C8B-B14F-4D97-AF65-F5344CB8AC3E}">
        <p14:creationId xmlns:p14="http://schemas.microsoft.com/office/powerpoint/2010/main" val="143373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>
          <a:xfrm>
            <a:off x="4936554" y="571500"/>
            <a:ext cx="4171950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s-ES" sz="4000" dirty="0">
                <a:latin typeface="Calisto MT" charset="0"/>
                <a:cs typeface="ＭＳ Ｐゴシック"/>
              </a:rPr>
              <a:t>PROMAR</a:t>
            </a:r>
            <a:endParaRPr lang="es-ES" sz="4000" dirty="0">
              <a:solidFill>
                <a:srgbClr val="195C87"/>
              </a:solidFill>
              <a:latin typeface="Calisto MT" charset="0"/>
              <a:cs typeface="ＭＳ Ｐゴシック"/>
            </a:endParaRPr>
          </a:p>
        </p:txBody>
      </p:sp>
      <p:pic>
        <p:nvPicPr>
          <p:cNvPr id="23554" name="8 Imagen" descr="Imagen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2714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10 Imagen" descr="Imagen4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1925" y="3271838"/>
            <a:ext cx="1558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11 Imagen" descr="Imagen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1431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12 Imagen" descr="Imagen4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3450" y="1143000"/>
            <a:ext cx="1543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13 Imagen" descr="Imagen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444500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14 Imagen" descr="Imagen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142875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15 Imagen" descr="Imagen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2900" y="37147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16 Imagen" descr="Imagen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4343400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17 Imagen" descr="Imagen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143000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18 Imagen" descr="Imagen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1431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19 Imagen" descr="Imagen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2861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20 Imagen" descr="Imagen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4341813"/>
            <a:ext cx="1643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21 Imagen" descr="Imagen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5072063"/>
            <a:ext cx="16430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22 Imagen" descr="Imagen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5286375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23 Imagen" descr="Imagen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6075" y="5057775"/>
            <a:ext cx="1643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Forma libre"/>
          <p:cNvSpPr/>
          <p:nvPr/>
        </p:nvSpPr>
        <p:spPr>
          <a:xfrm>
            <a:off x="2777966" y="2635110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PROMAR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Proyectos de Inversión</a:t>
            </a:r>
          </a:p>
        </p:txBody>
      </p:sp>
      <p:sp>
        <p:nvSpPr>
          <p:cNvPr id="4" name="3 Forma libre"/>
          <p:cNvSpPr/>
          <p:nvPr/>
        </p:nvSpPr>
        <p:spPr>
          <a:xfrm rot="16200000">
            <a:off x="3007871" y="2097524"/>
            <a:ext cx="1056554" cy="18618"/>
          </a:xfrm>
          <a:custGeom>
            <a:avLst/>
            <a:gdLst>
              <a:gd name="connsiteX0" fmla="*/ 0 w 1056554"/>
              <a:gd name="connsiteY0" fmla="*/ 9309 h 18618"/>
              <a:gd name="connsiteX1" fmla="*/ 1056554 w 1056554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4" h="18618">
                <a:moveTo>
                  <a:pt x="0" y="9309"/>
                </a:moveTo>
                <a:lnTo>
                  <a:pt x="1056554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4" tIns="-17104" rIns="514563" bIns="-1710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>
              <a:solidFill>
                <a:schemeClr val="tx1"/>
              </a:solidFill>
            </a:endParaRPr>
          </a:p>
        </p:txBody>
      </p:sp>
      <p:sp>
        <p:nvSpPr>
          <p:cNvPr id="6" name="5 Forma libre"/>
          <p:cNvSpPr/>
          <p:nvPr/>
        </p:nvSpPr>
        <p:spPr>
          <a:xfrm rot="17742857">
            <a:off x="3566045" y="2224923"/>
            <a:ext cx="1056554" cy="18618"/>
          </a:xfrm>
          <a:custGeom>
            <a:avLst/>
            <a:gdLst>
              <a:gd name="connsiteX0" fmla="*/ 0 w 1056554"/>
              <a:gd name="connsiteY0" fmla="*/ 9309 h 18618"/>
              <a:gd name="connsiteX1" fmla="*/ 1056554 w 1056554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4" h="18618">
                <a:moveTo>
                  <a:pt x="0" y="9309"/>
                </a:moveTo>
                <a:lnTo>
                  <a:pt x="1056554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3" tIns="-17104" rIns="514563" bIns="-1710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/>
          </a:p>
        </p:txBody>
      </p:sp>
      <p:sp>
        <p:nvSpPr>
          <p:cNvPr id="7" name="6 Forma libre"/>
          <p:cNvSpPr/>
          <p:nvPr/>
        </p:nvSpPr>
        <p:spPr>
          <a:xfrm>
            <a:off x="3919732" y="328460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  Desarrollo    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dirty="0"/>
              <a:t>    </a:t>
            </a:r>
            <a:r>
              <a:rPr lang="es-SV" sz="1200" kern="1200" dirty="0"/>
              <a:t> Comunitario y Productivo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1200" kern="1200" dirty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1200" kern="1200" dirty="0"/>
          </a:p>
        </p:txBody>
      </p:sp>
      <p:sp>
        <p:nvSpPr>
          <p:cNvPr id="9" name="8 Forma libre"/>
          <p:cNvSpPr/>
          <p:nvPr/>
        </p:nvSpPr>
        <p:spPr>
          <a:xfrm rot="19285714">
            <a:off x="4013666" y="2581889"/>
            <a:ext cx="1056554" cy="18618"/>
          </a:xfrm>
          <a:custGeom>
            <a:avLst/>
            <a:gdLst>
              <a:gd name="connsiteX0" fmla="*/ 0 w 1056554"/>
              <a:gd name="connsiteY0" fmla="*/ 9309 h 18618"/>
              <a:gd name="connsiteX1" fmla="*/ 1056554 w 1056554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4" h="18618">
                <a:moveTo>
                  <a:pt x="0" y="9309"/>
                </a:moveTo>
                <a:lnTo>
                  <a:pt x="1056554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3" tIns="-17106" rIns="514563" bIns="-171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/>
          </a:p>
        </p:txBody>
      </p:sp>
      <p:sp>
        <p:nvSpPr>
          <p:cNvPr id="10" name="9 Forma libre"/>
          <p:cNvSpPr/>
          <p:nvPr/>
        </p:nvSpPr>
        <p:spPr>
          <a:xfrm>
            <a:off x="4789555" y="1030921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Educación </a:t>
            </a:r>
          </a:p>
        </p:txBody>
      </p:sp>
      <p:sp>
        <p:nvSpPr>
          <p:cNvPr id="11" name="10 Forma libre"/>
          <p:cNvSpPr/>
          <p:nvPr/>
        </p:nvSpPr>
        <p:spPr>
          <a:xfrm rot="20828571">
            <a:off x="4262077" y="3097719"/>
            <a:ext cx="1056554" cy="18618"/>
          </a:xfrm>
          <a:custGeom>
            <a:avLst/>
            <a:gdLst>
              <a:gd name="connsiteX0" fmla="*/ 0 w 1056554"/>
              <a:gd name="connsiteY0" fmla="*/ 9309 h 18618"/>
              <a:gd name="connsiteX1" fmla="*/ 1056554 w 1056554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4" h="18618">
                <a:moveTo>
                  <a:pt x="0" y="9309"/>
                </a:moveTo>
                <a:lnTo>
                  <a:pt x="1056554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3" tIns="-17106" rIns="514563" bIns="-171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/>
          </a:p>
        </p:txBody>
      </p:sp>
      <p:sp>
        <p:nvSpPr>
          <p:cNvPr id="12" name="11 Forma libre"/>
          <p:cNvSpPr/>
          <p:nvPr/>
        </p:nvSpPr>
        <p:spPr>
          <a:xfrm>
            <a:off x="5286377" y="2062582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Arte y Cultura</a:t>
            </a:r>
          </a:p>
        </p:txBody>
      </p:sp>
      <p:sp>
        <p:nvSpPr>
          <p:cNvPr id="13" name="12 Forma libre"/>
          <p:cNvSpPr/>
          <p:nvPr/>
        </p:nvSpPr>
        <p:spPr>
          <a:xfrm rot="771429">
            <a:off x="4262077" y="3670248"/>
            <a:ext cx="1056554" cy="18618"/>
          </a:xfrm>
          <a:custGeom>
            <a:avLst/>
            <a:gdLst>
              <a:gd name="connsiteX0" fmla="*/ 0 w 1056554"/>
              <a:gd name="connsiteY0" fmla="*/ 9309 h 18618"/>
              <a:gd name="connsiteX1" fmla="*/ 1056554 w 1056554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4" h="18618">
                <a:moveTo>
                  <a:pt x="0" y="9309"/>
                </a:moveTo>
                <a:lnTo>
                  <a:pt x="1056554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2" tIns="-17105" rIns="514564" bIns="-1710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/>
          </a:p>
        </p:txBody>
      </p:sp>
      <p:sp>
        <p:nvSpPr>
          <p:cNvPr id="14" name="13 Forma libre"/>
          <p:cNvSpPr/>
          <p:nvPr/>
        </p:nvSpPr>
        <p:spPr>
          <a:xfrm>
            <a:off x="5286377" y="3207639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Seguridad Costero Marina</a:t>
            </a:r>
          </a:p>
        </p:txBody>
      </p:sp>
      <p:sp>
        <p:nvSpPr>
          <p:cNvPr id="15" name="14 Forma libre"/>
          <p:cNvSpPr/>
          <p:nvPr/>
        </p:nvSpPr>
        <p:spPr>
          <a:xfrm rot="2314286">
            <a:off x="4013666" y="4186078"/>
            <a:ext cx="1056554" cy="18618"/>
          </a:xfrm>
          <a:custGeom>
            <a:avLst/>
            <a:gdLst>
              <a:gd name="connsiteX0" fmla="*/ 0 w 1056554"/>
              <a:gd name="connsiteY0" fmla="*/ 9309 h 18618"/>
              <a:gd name="connsiteX1" fmla="*/ 1056554 w 1056554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4" h="18618">
                <a:moveTo>
                  <a:pt x="0" y="9309"/>
                </a:moveTo>
                <a:lnTo>
                  <a:pt x="1056554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2" tIns="-17105" rIns="514564" bIns="-1710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/>
          </a:p>
        </p:txBody>
      </p:sp>
      <p:sp>
        <p:nvSpPr>
          <p:cNvPr id="16" name="15 Forma libre"/>
          <p:cNvSpPr/>
          <p:nvPr/>
        </p:nvSpPr>
        <p:spPr>
          <a:xfrm>
            <a:off x="4789555" y="4239299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Transporte (terrestre, marino y aéreo)</a:t>
            </a:r>
          </a:p>
        </p:txBody>
      </p:sp>
      <p:sp>
        <p:nvSpPr>
          <p:cNvPr id="17" name="16 Forma libre"/>
          <p:cNvSpPr/>
          <p:nvPr/>
        </p:nvSpPr>
        <p:spPr>
          <a:xfrm rot="3857143">
            <a:off x="3566045" y="4543044"/>
            <a:ext cx="1056554" cy="18618"/>
          </a:xfrm>
          <a:custGeom>
            <a:avLst/>
            <a:gdLst>
              <a:gd name="connsiteX0" fmla="*/ 0 w 1056554"/>
              <a:gd name="connsiteY0" fmla="*/ 9309 h 18618"/>
              <a:gd name="connsiteX1" fmla="*/ 1056554 w 1056554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4" h="18618">
                <a:moveTo>
                  <a:pt x="0" y="9309"/>
                </a:moveTo>
                <a:lnTo>
                  <a:pt x="1056554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3" tIns="-17106" rIns="514563" bIns="-171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/>
          </a:p>
        </p:txBody>
      </p:sp>
      <p:sp>
        <p:nvSpPr>
          <p:cNvPr id="18" name="17 Forma libre"/>
          <p:cNvSpPr/>
          <p:nvPr/>
        </p:nvSpPr>
        <p:spPr>
          <a:xfrm>
            <a:off x="3894314" y="4953230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Pesca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 turística y deportiva</a:t>
            </a:r>
          </a:p>
        </p:txBody>
      </p:sp>
      <p:sp>
        <p:nvSpPr>
          <p:cNvPr id="19" name="18 Forma libre"/>
          <p:cNvSpPr/>
          <p:nvPr/>
        </p:nvSpPr>
        <p:spPr>
          <a:xfrm rot="5400000">
            <a:off x="3007871" y="4670443"/>
            <a:ext cx="1056554" cy="18618"/>
          </a:xfrm>
          <a:custGeom>
            <a:avLst/>
            <a:gdLst>
              <a:gd name="connsiteX0" fmla="*/ 0 w 1056554"/>
              <a:gd name="connsiteY0" fmla="*/ 9309 h 18618"/>
              <a:gd name="connsiteX1" fmla="*/ 1056554 w 1056554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4" h="18618">
                <a:moveTo>
                  <a:pt x="0" y="9309"/>
                </a:moveTo>
                <a:lnTo>
                  <a:pt x="1056554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3" tIns="-17105" rIns="514564" bIns="-171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/>
          </a:p>
        </p:txBody>
      </p:sp>
      <p:sp>
        <p:nvSpPr>
          <p:cNvPr id="20" name="19 Forma libre"/>
          <p:cNvSpPr/>
          <p:nvPr/>
        </p:nvSpPr>
        <p:spPr>
          <a:xfrm>
            <a:off x="2777966" y="5208029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Pesca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Artesanal</a:t>
            </a:r>
          </a:p>
        </p:txBody>
      </p:sp>
      <p:sp>
        <p:nvSpPr>
          <p:cNvPr id="21" name="20 Forma libre"/>
          <p:cNvSpPr/>
          <p:nvPr/>
        </p:nvSpPr>
        <p:spPr>
          <a:xfrm rot="17742855">
            <a:off x="2449698" y="4543043"/>
            <a:ext cx="1056553" cy="18619"/>
          </a:xfrm>
          <a:custGeom>
            <a:avLst/>
            <a:gdLst>
              <a:gd name="connsiteX0" fmla="*/ 0 w 1056553"/>
              <a:gd name="connsiteY0" fmla="*/ 9309 h 18618"/>
              <a:gd name="connsiteX1" fmla="*/ 1056553 w 1056553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3" h="18618">
                <a:moveTo>
                  <a:pt x="1056553" y="9309"/>
                </a:moveTo>
                <a:lnTo>
                  <a:pt x="0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2" tIns="-17103" rIns="514563" bIns="-1710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/>
          </a:p>
        </p:txBody>
      </p:sp>
      <p:sp>
        <p:nvSpPr>
          <p:cNvPr id="22" name="21 Forma libre"/>
          <p:cNvSpPr/>
          <p:nvPr/>
        </p:nvSpPr>
        <p:spPr>
          <a:xfrm>
            <a:off x="1661620" y="4953230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1200" kern="1200" dirty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1200" kern="1200" dirty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Desarrollo de Servicios y Productos turísticos</a:t>
            </a:r>
          </a:p>
        </p:txBody>
      </p:sp>
      <p:sp>
        <p:nvSpPr>
          <p:cNvPr id="23" name="22 Forma libre"/>
          <p:cNvSpPr/>
          <p:nvPr/>
        </p:nvSpPr>
        <p:spPr>
          <a:xfrm rot="19285714">
            <a:off x="2002077" y="4186077"/>
            <a:ext cx="1056555" cy="18619"/>
          </a:xfrm>
          <a:custGeom>
            <a:avLst/>
            <a:gdLst>
              <a:gd name="connsiteX0" fmla="*/ 0 w 1056554"/>
              <a:gd name="connsiteY0" fmla="*/ 9309 h 18618"/>
              <a:gd name="connsiteX1" fmla="*/ 1056554 w 1056554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4" h="18618">
                <a:moveTo>
                  <a:pt x="1056554" y="9309"/>
                </a:moveTo>
                <a:lnTo>
                  <a:pt x="0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2" tIns="-17105" rIns="514565" bIns="-171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/>
          </a:p>
        </p:txBody>
      </p:sp>
      <p:sp>
        <p:nvSpPr>
          <p:cNvPr id="24" name="23 Forma libre"/>
          <p:cNvSpPr/>
          <p:nvPr/>
        </p:nvSpPr>
        <p:spPr>
          <a:xfrm>
            <a:off x="766377" y="4239299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Restaurantes y Servicios de Alimentación </a:t>
            </a:r>
          </a:p>
        </p:txBody>
      </p:sp>
      <p:sp>
        <p:nvSpPr>
          <p:cNvPr id="25" name="24 Forma libre"/>
          <p:cNvSpPr/>
          <p:nvPr/>
        </p:nvSpPr>
        <p:spPr>
          <a:xfrm rot="20828571">
            <a:off x="1753666" y="3670247"/>
            <a:ext cx="1056555" cy="18619"/>
          </a:xfrm>
          <a:custGeom>
            <a:avLst/>
            <a:gdLst>
              <a:gd name="connsiteX0" fmla="*/ 0 w 1056554"/>
              <a:gd name="connsiteY0" fmla="*/ 9309 h 18618"/>
              <a:gd name="connsiteX1" fmla="*/ 1056554 w 1056554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4" h="18618">
                <a:moveTo>
                  <a:pt x="1056554" y="9309"/>
                </a:moveTo>
                <a:lnTo>
                  <a:pt x="0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2" tIns="-17105" rIns="514565" bIns="-171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/>
          </a:p>
        </p:txBody>
      </p:sp>
      <p:sp>
        <p:nvSpPr>
          <p:cNvPr id="26" name="25 Forma libre"/>
          <p:cNvSpPr/>
          <p:nvPr/>
        </p:nvSpPr>
        <p:spPr>
          <a:xfrm>
            <a:off x="269555" y="3207639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Pequeños Hoteles y Hospedajes</a:t>
            </a:r>
          </a:p>
        </p:txBody>
      </p:sp>
      <p:sp>
        <p:nvSpPr>
          <p:cNvPr id="27" name="26 Forma libre"/>
          <p:cNvSpPr/>
          <p:nvPr/>
        </p:nvSpPr>
        <p:spPr>
          <a:xfrm rot="771429">
            <a:off x="1753666" y="3097718"/>
            <a:ext cx="1056555" cy="18619"/>
          </a:xfrm>
          <a:custGeom>
            <a:avLst/>
            <a:gdLst>
              <a:gd name="connsiteX0" fmla="*/ 0 w 1056554"/>
              <a:gd name="connsiteY0" fmla="*/ 9309 h 18618"/>
              <a:gd name="connsiteX1" fmla="*/ 1056554 w 1056554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4" h="18618">
                <a:moveTo>
                  <a:pt x="1056554" y="9309"/>
                </a:moveTo>
                <a:lnTo>
                  <a:pt x="0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3" tIns="-17104" rIns="514564" bIns="-1710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/>
          </a:p>
        </p:txBody>
      </p:sp>
      <p:sp>
        <p:nvSpPr>
          <p:cNvPr id="28" name="27 Forma libre"/>
          <p:cNvSpPr/>
          <p:nvPr/>
        </p:nvSpPr>
        <p:spPr>
          <a:xfrm>
            <a:off x="269555" y="2062582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Grandes Hoteles</a:t>
            </a:r>
          </a:p>
        </p:txBody>
      </p:sp>
      <p:sp>
        <p:nvSpPr>
          <p:cNvPr id="29" name="28 Forma libre"/>
          <p:cNvSpPr/>
          <p:nvPr/>
        </p:nvSpPr>
        <p:spPr>
          <a:xfrm rot="2314286">
            <a:off x="2002077" y="2581888"/>
            <a:ext cx="1056555" cy="18619"/>
          </a:xfrm>
          <a:custGeom>
            <a:avLst/>
            <a:gdLst>
              <a:gd name="connsiteX0" fmla="*/ 0 w 1056554"/>
              <a:gd name="connsiteY0" fmla="*/ 9309 h 18618"/>
              <a:gd name="connsiteX1" fmla="*/ 1056554 w 1056554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4" h="18618">
                <a:moveTo>
                  <a:pt x="1056554" y="9309"/>
                </a:moveTo>
                <a:lnTo>
                  <a:pt x="0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3" tIns="-17104" rIns="514564" bIns="-1710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/>
          </a:p>
        </p:txBody>
      </p:sp>
      <p:sp>
        <p:nvSpPr>
          <p:cNvPr id="30" name="29 Forma libre"/>
          <p:cNvSpPr/>
          <p:nvPr/>
        </p:nvSpPr>
        <p:spPr>
          <a:xfrm>
            <a:off x="766377" y="1030921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Desarrollo Inmobiliario </a:t>
            </a:r>
          </a:p>
        </p:txBody>
      </p:sp>
      <p:sp>
        <p:nvSpPr>
          <p:cNvPr id="31" name="30 Forma libre"/>
          <p:cNvSpPr/>
          <p:nvPr/>
        </p:nvSpPr>
        <p:spPr>
          <a:xfrm rot="3857143">
            <a:off x="2449697" y="2224923"/>
            <a:ext cx="1056554" cy="18618"/>
          </a:xfrm>
          <a:custGeom>
            <a:avLst/>
            <a:gdLst>
              <a:gd name="connsiteX0" fmla="*/ 0 w 1056554"/>
              <a:gd name="connsiteY0" fmla="*/ 9309 h 18618"/>
              <a:gd name="connsiteX1" fmla="*/ 1056554 w 1056554"/>
              <a:gd name="connsiteY1" fmla="*/ 9309 h 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554" h="18618">
                <a:moveTo>
                  <a:pt x="1056554" y="9309"/>
                </a:moveTo>
                <a:lnTo>
                  <a:pt x="0" y="9309"/>
                </a:lnTo>
              </a:path>
            </a:pathLst>
          </a:custGeom>
          <a:noFill/>
          <a:ln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564" tIns="-17105" rIns="514562" bIns="-1710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500" kern="1200"/>
          </a:p>
        </p:txBody>
      </p:sp>
      <p:sp>
        <p:nvSpPr>
          <p:cNvPr id="23552" name="23551 Forma libre"/>
          <p:cNvSpPr/>
          <p:nvPr/>
        </p:nvSpPr>
        <p:spPr>
          <a:xfrm>
            <a:off x="1661618" y="316991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Equidad de Género</a:t>
            </a:r>
          </a:p>
        </p:txBody>
      </p:sp>
      <p:sp>
        <p:nvSpPr>
          <p:cNvPr id="5" name="4 Forma libre"/>
          <p:cNvSpPr/>
          <p:nvPr/>
        </p:nvSpPr>
        <p:spPr>
          <a:xfrm>
            <a:off x="2777966" y="62192"/>
            <a:ext cx="1516364" cy="1516364"/>
          </a:xfrm>
          <a:custGeom>
            <a:avLst/>
            <a:gdLst>
              <a:gd name="connsiteX0" fmla="*/ 0 w 1516364"/>
              <a:gd name="connsiteY0" fmla="*/ 758182 h 1516364"/>
              <a:gd name="connsiteX1" fmla="*/ 758182 w 1516364"/>
              <a:gd name="connsiteY1" fmla="*/ 0 h 1516364"/>
              <a:gd name="connsiteX2" fmla="*/ 1516364 w 1516364"/>
              <a:gd name="connsiteY2" fmla="*/ 758182 h 1516364"/>
              <a:gd name="connsiteX3" fmla="*/ 758182 w 1516364"/>
              <a:gd name="connsiteY3" fmla="*/ 1516364 h 1516364"/>
              <a:gd name="connsiteX4" fmla="*/ 0 w 1516364"/>
              <a:gd name="connsiteY4" fmla="*/ 758182 h 15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64" h="1516364">
                <a:moveTo>
                  <a:pt x="0" y="758182"/>
                </a:moveTo>
                <a:cubicBezTo>
                  <a:pt x="0" y="339450"/>
                  <a:pt x="339450" y="0"/>
                  <a:pt x="758182" y="0"/>
                </a:cubicBezTo>
                <a:cubicBezTo>
                  <a:pt x="1176914" y="0"/>
                  <a:pt x="1516364" y="339450"/>
                  <a:pt x="1516364" y="758182"/>
                </a:cubicBezTo>
                <a:cubicBezTo>
                  <a:pt x="1516364" y="1176914"/>
                  <a:pt x="1176914" y="1516364"/>
                  <a:pt x="758182" y="1516364"/>
                </a:cubicBezTo>
                <a:cubicBezTo>
                  <a:pt x="339450" y="1516364"/>
                  <a:pt x="0" y="1176914"/>
                  <a:pt x="0" y="758182"/>
                </a:cubicBezTo>
                <a:close/>
              </a:path>
            </a:pathLst>
          </a:custGeom>
          <a:solidFill>
            <a:srgbClr val="195C87">
              <a:alpha val="8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86" tIns="229686" rIns="229686" bIns="2296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Medio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kern="1200" dirty="0"/>
              <a:t>Ambiente</a:t>
            </a:r>
          </a:p>
        </p:txBody>
      </p:sp>
      <p:sp>
        <p:nvSpPr>
          <p:cNvPr id="49" name="2 Marcador de contenido"/>
          <p:cNvSpPr>
            <a:spLocks noGrp="1"/>
          </p:cNvSpPr>
          <p:nvPr>
            <p:ph idx="1"/>
          </p:nvPr>
        </p:nvSpPr>
        <p:spPr>
          <a:xfrm>
            <a:off x="6948264" y="1430610"/>
            <a:ext cx="1882489" cy="393963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SV" sz="2000" dirty="0"/>
              <a:t>Promovemos un desarrollo territorial  en el que deben participar todos los sectores: Gobierno Nacional, Gobierno Local, Sociedad Civil,  </a:t>
            </a:r>
            <a:r>
              <a:rPr lang="es-SV" sz="2000" dirty="0" err="1"/>
              <a:t>ONG´s</a:t>
            </a:r>
            <a:r>
              <a:rPr lang="es-SV" sz="2000" dirty="0"/>
              <a:t> y Privados.</a:t>
            </a:r>
          </a:p>
        </p:txBody>
      </p:sp>
    </p:spTree>
    <p:extLst>
      <p:ext uri="{BB962C8B-B14F-4D97-AF65-F5344CB8AC3E}">
        <p14:creationId xmlns:p14="http://schemas.microsoft.com/office/powerpoint/2010/main" val="360984520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SV" dirty="0"/>
              <a:t>Inversión en la zona costero marina impulsada por PROMAR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9452" y="1556792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s-AR" dirty="0"/>
              <a:t>PROMAR promueve el turismo cualitativo, con proyectos de calidad  mundial que busquen hacer de El Salvador el nuevo destino turístico de la región, a través de:</a:t>
            </a:r>
          </a:p>
          <a:p>
            <a:pPr>
              <a:spcBef>
                <a:spcPts val="1200"/>
              </a:spcBef>
            </a:pPr>
            <a:r>
              <a:rPr lang="es-AR" dirty="0"/>
              <a:t>Impulsar proyectos desencadenantes de desarrollo de las zonas costero marinas , promoviendo la sostenibilidad  medioambiental, </a:t>
            </a:r>
            <a:r>
              <a:rPr lang="es-SV" dirty="0"/>
              <a:t>la inclusión económica y social, equidad de género, encadenamientos  productivo y desarrollo de otras industrias como: agricultura, pesca ,  logística y servicios.</a:t>
            </a:r>
          </a:p>
          <a:p>
            <a:pPr>
              <a:spcBef>
                <a:spcPts val="1200"/>
              </a:spcBef>
            </a:pPr>
            <a:r>
              <a:rPr lang="es-SV" dirty="0"/>
              <a:t>Promover y desarrollar proyectos sostenibles que no afecten la  biodiversidad de la zona, que involucren a la comunidad  y que favorezcan el desarrollo.</a:t>
            </a:r>
          </a:p>
          <a:p>
            <a:pPr>
              <a:spcBef>
                <a:spcPts val="1200"/>
              </a:spcBef>
            </a:pPr>
            <a:r>
              <a:rPr lang="es-SV" dirty="0"/>
              <a:t>Promover el cuidado al medio ambiente en nuestras costas, playas, manglares, humedales, etc. en favor de la conservación de la flora y fauna de la zona, especialmente aquellas en peligro de extinción como las Tortugas marinas.</a:t>
            </a:r>
          </a:p>
        </p:txBody>
      </p:sp>
    </p:spTree>
    <p:extLst>
      <p:ext uri="{BB962C8B-B14F-4D97-AF65-F5344CB8AC3E}">
        <p14:creationId xmlns:p14="http://schemas.microsoft.com/office/powerpoint/2010/main" val="271821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PROYECTOS DE INVERSIÓN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SV" sz="3200" dirty="0"/>
              <a:t>TURISMO CUALITATIVO</a:t>
            </a:r>
          </a:p>
        </p:txBody>
      </p:sp>
    </p:spTree>
    <p:extLst>
      <p:ext uri="{BB962C8B-B14F-4D97-AF65-F5344CB8AC3E}">
        <p14:creationId xmlns:p14="http://schemas.microsoft.com/office/powerpoint/2010/main" val="1398848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1703</Words>
  <Application>Microsoft Office PowerPoint</Application>
  <PresentationFormat>Presentación en pantalla (4:3)</PresentationFormat>
  <Paragraphs>199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Calisto MT</vt:lpstr>
      <vt:lpstr>Times New Roman</vt:lpstr>
      <vt:lpstr>Wingdings 2</vt:lpstr>
      <vt:lpstr>Tema de Office</vt:lpstr>
      <vt:lpstr>Presentación de PowerPoint</vt:lpstr>
      <vt:lpstr>Misión</vt:lpstr>
      <vt:lpstr>Enfoque: Inversión Turística de Largo Plazo</vt:lpstr>
      <vt:lpstr>PROMAR: Inversión en Turismo Cualitativo</vt:lpstr>
      <vt:lpstr>Condiciones Necesarias para Generar  Inversión en Turismo Cualitativo</vt:lpstr>
      <vt:lpstr>Impulso al desarrollo de la zona costero marina: Incentivos a la Inversión Turística</vt:lpstr>
      <vt:lpstr>PROMAR</vt:lpstr>
      <vt:lpstr>Inversión en la zona costero marina impulsada por PROMAR</vt:lpstr>
      <vt:lpstr>PROYECTOS DE INVERSIÓN</vt:lpstr>
      <vt:lpstr>Presentación de PowerPoint</vt:lpstr>
      <vt:lpstr>PROMAR: Impactos Económicos</vt:lpstr>
      <vt:lpstr>Proyecto: Coronas del Mar</vt:lpstr>
      <vt:lpstr>Proyecto: La Ventana</vt:lpstr>
      <vt:lpstr>Proyectos: Salamar e Icacal</vt:lpstr>
      <vt:lpstr>Proyecto: Playa Secreta</vt:lpstr>
      <vt:lpstr>PROMAR: Proyectos de Inversión</vt:lpstr>
      <vt:lpstr>PROMAR: Impactos Sociales</vt:lpstr>
      <vt:lpstr>Presentación de PowerPoint</vt:lpstr>
      <vt:lpstr> Contacto Marco Guirola marco.guirola@promar.org.sv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Ligia Fuentes- PROMAR</dc:creator>
  <cp:lastModifiedBy>FPRISMA</cp:lastModifiedBy>
  <cp:revision>64</cp:revision>
  <cp:lastPrinted>2012-06-18T17:53:10Z</cp:lastPrinted>
  <dcterms:created xsi:type="dcterms:W3CDTF">2012-04-23T18:02:09Z</dcterms:created>
  <dcterms:modified xsi:type="dcterms:W3CDTF">2020-02-24T14:36:04Z</dcterms:modified>
</cp:coreProperties>
</file>